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35"/>
  </p:notesMasterIdLst>
  <p:handoutMasterIdLst>
    <p:handoutMasterId r:id="rId36"/>
  </p:handoutMasterIdLst>
  <p:sldIdLst>
    <p:sldId id="304" r:id="rId2"/>
    <p:sldId id="346" r:id="rId3"/>
    <p:sldId id="348" r:id="rId4"/>
    <p:sldId id="349" r:id="rId5"/>
    <p:sldId id="373" r:id="rId6"/>
    <p:sldId id="342" r:id="rId7"/>
    <p:sldId id="343" r:id="rId8"/>
    <p:sldId id="350" r:id="rId9"/>
    <p:sldId id="351" r:id="rId10"/>
    <p:sldId id="352" r:id="rId11"/>
    <p:sldId id="353" r:id="rId12"/>
    <p:sldId id="337" r:id="rId13"/>
    <p:sldId id="354" r:id="rId14"/>
    <p:sldId id="336" r:id="rId15"/>
    <p:sldId id="355" r:id="rId16"/>
    <p:sldId id="356" r:id="rId17"/>
    <p:sldId id="339" r:id="rId18"/>
    <p:sldId id="280" r:id="rId19"/>
    <p:sldId id="357" r:id="rId20"/>
    <p:sldId id="358" r:id="rId21"/>
    <p:sldId id="375" r:id="rId22"/>
    <p:sldId id="359" r:id="rId23"/>
    <p:sldId id="360" r:id="rId24"/>
    <p:sldId id="361" r:id="rId25"/>
    <p:sldId id="363" r:id="rId26"/>
    <p:sldId id="364" r:id="rId27"/>
    <p:sldId id="365" r:id="rId28"/>
    <p:sldId id="362" r:id="rId29"/>
    <p:sldId id="366" r:id="rId30"/>
    <p:sldId id="367" r:id="rId31"/>
    <p:sldId id="368" r:id="rId32"/>
    <p:sldId id="369" r:id="rId33"/>
    <p:sldId id="379" r:id="rId34"/>
  </p:sldIdLst>
  <p:sldSz cx="9144000" cy="6858000" type="screen4x3"/>
  <p:notesSz cx="6858000" cy="9710738"/>
  <p:defaultTextStyle>
    <a:defPPr>
      <a:defRPr lang="en-US"/>
    </a:defPPr>
    <a:lvl1pPr algn="ctr" rtl="0" fontAlgn="base">
      <a:spcBef>
        <a:spcPct val="20000"/>
      </a:spcBef>
      <a:spcAft>
        <a:spcPct val="0"/>
      </a:spcAft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Franklin Gothic Dem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FF"/>
    <a:srgbClr val="000099"/>
    <a:srgbClr val="800000"/>
    <a:srgbClr val="FF3300"/>
    <a:srgbClr val="FFFF00"/>
    <a:srgbClr val="008000"/>
    <a:srgbClr val="CAA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941" autoAdjust="0"/>
    <p:restoredTop sz="94563" autoAdjust="0"/>
  </p:normalViewPr>
  <p:slideViewPr>
    <p:cSldViewPr>
      <p:cViewPr>
        <p:scale>
          <a:sx n="66" d="100"/>
          <a:sy n="66" d="100"/>
        </p:scale>
        <p:origin x="-47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106" y="-102"/>
      </p:cViewPr>
      <p:guideLst>
        <p:guide orient="horz" pos="3059"/>
        <p:guide pos="216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3375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3375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FD4F09F-81A7-4F77-9D89-F872898F2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03300" y="730250"/>
            <a:ext cx="4851400" cy="3638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1688"/>
            <a:ext cx="5486400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3375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23375"/>
            <a:ext cx="29702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E8B6618A-81EC-4E1B-9A5B-E962C6810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5B478-B08C-4531-A224-A4624A3B505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04888" y="730250"/>
            <a:ext cx="4851400" cy="36385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11688"/>
            <a:ext cx="5029200" cy="4368800"/>
          </a:xfrm>
          <a:noFill/>
          <a:ln/>
        </p:spPr>
        <p:txBody>
          <a:bodyPr lIns="89674" tIns="44837" rIns="89674" bIns="44837"/>
          <a:lstStyle/>
          <a:p>
            <a:pPr eaLnBrk="1" hangingPunct="1"/>
            <a:r>
              <a:rPr lang="en-US" smtClean="0"/>
              <a:t>1997 began cooperative effort with CFIA looking at and quantifying pest risk associated with wooden packing materials.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Wire Rope Spools: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25% contained live insects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Norwegian Granite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2500 insects of more than 40 species of wood borers and associates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1 bolt had 1532 insects of more than 20 species including </a:t>
            </a:r>
            <a:r>
              <a:rPr lang="en-US" i="1" smtClean="0"/>
              <a:t>Ips typographus, Tetropium fuscum</a:t>
            </a: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A7EEF-BDC2-4CF7-A606-9FFD8C6E90F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04888" y="730250"/>
            <a:ext cx="4851400" cy="363855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11688"/>
            <a:ext cx="5029200" cy="4368800"/>
          </a:xfrm>
          <a:noFill/>
          <a:ln/>
        </p:spPr>
        <p:txBody>
          <a:bodyPr lIns="89674" tIns="44837" rIns="89674" bIns="44837"/>
          <a:lstStyle/>
          <a:p>
            <a:pPr eaLnBrk="1" hangingPunct="1"/>
            <a:r>
              <a:rPr lang="en-US" smtClean="0"/>
              <a:t>1997 began cooperative effort with CFIA looking at and quantifying pest risk associated with wooden packing materials.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Wire Rope Spools: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25% contained live insects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Norwegian Granite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2500 insects of more than 40 species of wood borers and associates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1 bolt had 1532 insects of more than 20 species including </a:t>
            </a:r>
            <a:r>
              <a:rPr lang="en-US" i="1" smtClean="0"/>
              <a:t>Ips typographus, Tetropium fuscum</a:t>
            </a: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E37AA-381F-4378-890D-CB216A143C0C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8AA3A-1D12-4220-B91F-491EC6D0D1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ngelia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D1F00A-5D73-403C-BC48-C1AF670D77F3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9BFA35-6310-4C06-BD79-BF74F5257B7A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04888" y="730250"/>
            <a:ext cx="4851400" cy="36385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11688"/>
            <a:ext cx="5029200" cy="4368800"/>
          </a:xfrm>
          <a:noFill/>
          <a:ln/>
        </p:spPr>
        <p:txBody>
          <a:bodyPr lIns="89674" tIns="44837" rIns="89674" bIns="44837"/>
          <a:lstStyle/>
          <a:p>
            <a:pPr eaLnBrk="1" hangingPunct="1"/>
            <a:r>
              <a:rPr lang="en-US" smtClean="0"/>
              <a:t>1997 began cooperative effort with CFIA looking at and quantifying pest risk associated with wooden packing materials.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Wire Rope Spools: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25% contained live insects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Norwegian Granite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2500 insects of more than 40 species of wood borers and associates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 1 bolt had 1532 insects of more than 20 species including </a:t>
            </a:r>
            <a:r>
              <a:rPr lang="en-US" i="1" smtClean="0"/>
              <a:t>Ips typographus, Tetropium fuscum</a:t>
            </a: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5" name="Picture 8" descr="Expbann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EXPHORS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10" descr="EXPHORS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A2C34307-EA3C-4F0C-B0A9-198E028F6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F9BD7-62A9-4481-8105-558F0EA88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2CC71-96AB-4DF2-87E2-640CBEDCA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49A10-0C14-420A-9FA5-AA3EB0E10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EA1A3-948A-4375-81F3-858DFE951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1E098-79C7-4C34-9600-28A61FE88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B56B6-366A-4D56-B952-0E7C8FA30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24906-807E-40D1-A73A-E99123745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83257-E336-49D6-8826-9774F6CDF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29FDE-B27A-4BEA-A5A7-6080B7ABFF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13370-842E-4471-8E47-54AFB156C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F1717-C3E0-4EB9-B74A-EF4A2FAD0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banna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EB02F018-B0C7-41E7-9907-AC62A3F15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EXPHORSA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48" r:id="rId2"/>
    <p:sldLayoutId id="2147483847" r:id="rId3"/>
    <p:sldLayoutId id="2147483846" r:id="rId4"/>
    <p:sldLayoutId id="2147483845" r:id="rId5"/>
    <p:sldLayoutId id="2147483844" r:id="rId6"/>
    <p:sldLayoutId id="2147483843" r:id="rId7"/>
    <p:sldLayoutId id="2147483842" r:id="rId8"/>
    <p:sldLayoutId id="2147483841" r:id="rId9"/>
    <p:sldLayoutId id="2147483840" r:id="rId10"/>
    <p:sldLayoutId id="2147483839" r:id="rId11"/>
    <p:sldLayoutId id="2147483838" r:id="rId12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bugguide.net/node/view/246070" TargetMode="External"/><Relationship Id="rId13" Type="http://schemas.openxmlformats.org/officeDocument/2006/relationships/image" Target="../media/image38.jpeg"/><Relationship Id="rId18" Type="http://schemas.openxmlformats.org/officeDocument/2006/relationships/hyperlink" Target="http://bugguide.net/node/view/450792" TargetMode="External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12" Type="http://schemas.openxmlformats.org/officeDocument/2006/relationships/hyperlink" Target="http://bugguide.net/node/view/338033" TargetMode="External"/><Relationship Id="rId17" Type="http://schemas.openxmlformats.org/officeDocument/2006/relationships/image" Target="../media/image40.jpeg"/><Relationship Id="rId2" Type="http://schemas.openxmlformats.org/officeDocument/2006/relationships/hyperlink" Target="http://en.wikipedia.org/wiki/File:Hedobia_imperialis_III.jpg" TargetMode="External"/><Relationship Id="rId16" Type="http://schemas.openxmlformats.org/officeDocument/2006/relationships/hyperlink" Target="http://bugguide.net/node/view/39566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ugguide.net/node/view/37680" TargetMode="External"/><Relationship Id="rId11" Type="http://schemas.openxmlformats.org/officeDocument/2006/relationships/image" Target="../media/image37.jpeg"/><Relationship Id="rId5" Type="http://schemas.openxmlformats.org/officeDocument/2006/relationships/image" Target="../media/image34.jpeg"/><Relationship Id="rId15" Type="http://schemas.openxmlformats.org/officeDocument/2006/relationships/image" Target="../media/image39.jpeg"/><Relationship Id="rId10" Type="http://schemas.openxmlformats.org/officeDocument/2006/relationships/hyperlink" Target="http://bugguide.net/node/view/296291" TargetMode="External"/><Relationship Id="rId19" Type="http://schemas.openxmlformats.org/officeDocument/2006/relationships/image" Target="../media/image41.jpeg"/><Relationship Id="rId4" Type="http://schemas.openxmlformats.org/officeDocument/2006/relationships/hyperlink" Target="http://aa.wrs.yahoo.com/_ylt=A0S0zu2Pr8tMCwMAUMzNQwx.;_ylu=X3oDMTBxcDhtZHBhBHBvcwM0OARzZWMDc3IEdnRpZANJMTIxXzcy/SIG=1kgv1tq4u/EXP=1288445967/**http:/id.images.search.yahoo.com/images/view?back=http%3A%2F%2Fid.images.search.yahoo.com%2Fsearch%2Fimages%3Fp%3DFamily%2Banobiidae%26b%3D41%26ni%3D20%26ei%3DUTF-8%26xargs%3D0%26pstart%3D1%26fr%3Dyfp-t-713%26fr2%3Dtab-web&amp;w=250&amp;h=167&amp;imgurl=www.americanpest.net%2Fimages%2Fresources%2Ftermites%2Fbrown-rot.jpg&amp;rurl=http%3A%2F%2Fwww.americanpest.net%2Fresources%2Ftermites%2Fbrown-rot.asp&amp;size=9k&amp;name=brown+rot+jpg&amp;p=Family+anobiidae&amp;oid=f86e503bc39dcf22&amp;fr2=tab-web&amp;no=48&amp;tt=52&amp;sigr=11snokukl&amp;sigi=11s73rn9s&amp;sigb=140dtn7d8&amp;type=JPG" TargetMode="External"/><Relationship Id="rId9" Type="http://schemas.openxmlformats.org/officeDocument/2006/relationships/image" Target="../media/image36.jpeg"/><Relationship Id="rId14" Type="http://schemas.openxmlformats.org/officeDocument/2006/relationships/hyperlink" Target="http://bugguide.net/node/view/37118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en.wikipedia.org/wiki/File:Coptotermes_formosanus_shiraki_USGov_k8204-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hyperlink" Target="http://en.wikipedia.org/wiki/File:Workertermite1.jpg" TargetMode="Externa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aa.wrs.yahoo.com/_ylt=A0S0zu4fkMpMwkEAHnfNQwx.;_ylu=X3oDMTBwNTVwdWZvBHBvcwM5BHNlYwNzcgR2dGlkA0kxMjFfNzI-/SIG=1hcgf34oc/EXP=1288372383/**http:/id.images.search.yahoo.com/images/view?back=http://id.images.search.yahoo.com/search/images?p=family+lyctidae&amp;ei=UTF-8&amp;fr=yfp-t-713&amp;fr2=tab-web&amp;w=208&amp;h=255&amp;imgurl=www.doyourownpestcontrol.com/oldhouseboer.jpg&amp;rurl=http://www.doyourownpestcontrol.com/powderpostbeetles.htm&amp;size=16k&amp;name=oldhouseboer+jpg&amp;p=family+lyctidae&amp;oid=4bfc294bc83859a8&amp;fr2=tab-web&amp;no=9&amp;tt=9&amp;sigr=11p38351c&amp;sigi=11de7af85&amp;sigb=133912sl2&amp;type=JPG" TargetMode="External"/><Relationship Id="rId3" Type="http://schemas.openxmlformats.org/officeDocument/2006/relationships/image" Target="../media/image61.png"/><Relationship Id="rId7" Type="http://schemas.openxmlformats.org/officeDocument/2006/relationships/image" Target="../media/image6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a.wrs.yahoo.com/_ylt=A0S0zu4fkMpMwkEAG3fNQwx.;_ylu=X3oDMTBwMnQ0ZmtzBHBvcwM2BHNlYwNzcgR2dGlkA0kxMjFfNzI-/SIG=1hhjvt6m5/EXP=1288372383/**http:/id.images.search.yahoo.com/images/view?back=http://id.images.search.yahoo.com/search/images?p=family+lyctidae&amp;ei=UTF-8&amp;fr=yfp-t-713&amp;fr2=tab-web&amp;w=180&amp;h=180&amp;imgurl=www.kerbtier.de/Pages/Fotos/Familien/Lyctidae.jpg&amp;rurl=http://www.kerbtier.de/cgi-bin/enFOverview.cgi&amp;size=13k&amp;name=Lyctidae+jpg&amp;p=family+lyctidae&amp;oid=b1581255b09b3fae&amp;fr2=tab-web&amp;no=6&amp;tt=9&amp;sigr=11enm7l5o&amp;sigi=11hdbr18i&amp;sigb=133912sl2&amp;type=JPG" TargetMode="External"/><Relationship Id="rId11" Type="http://schemas.openxmlformats.org/officeDocument/2006/relationships/image" Target="../media/image65.jpeg"/><Relationship Id="rId5" Type="http://schemas.openxmlformats.org/officeDocument/2006/relationships/image" Target="../media/image62.jpeg"/><Relationship Id="rId10" Type="http://schemas.openxmlformats.org/officeDocument/2006/relationships/hyperlink" Target="http://www.kerbtier.de/Pages/Fotos/FotoLarge/Lyctidae/Lyctus%20pubescens.jpg" TargetMode="External"/><Relationship Id="rId4" Type="http://schemas.openxmlformats.org/officeDocument/2006/relationships/hyperlink" Target="http://aa.wrs.yahoo.com/_ylt=A0S0zu4fkMpMwkEAGXfNQwx.;_ylu=X3oDMTBwMWNlMWg2BHBvcwM1BHNlYwNzcgR2dGlkA0kxMjFfNzI-/SIG=1l8dmtlab/EXP=1288372383/**http:/id.images.search.yahoo.com/images/view?back=http://id.images.search.yahoo.com/search/images?p=family+lyctidae&amp;ei=UTF-8&amp;fr=yfp-t-713&amp;fr2=tab-web&amp;w=500&amp;h=350&amp;imgurl=farm5.static.flickr.com/4045/4688214675_0aac46a2fd.jpg&amp;rurl=http://www.flickr.com/photos/tristanba/4688214675/&amp;size=108k&amp;name=Paratillus+carus&amp;p=family+lyctidae&amp;oid=8d81753c64bf0ee8&amp;fr2=tab-web&amp;fusr=tristanba&amp;hurl=http://www.flickr.com/photos/tristanba/&amp;no=5&amp;tt=9&amp;sigr=11ijcg9ti&amp;sigi=11mj02aug&amp;sigb=133912sl2&amp;sigh=1178s0dbo&amp;type=JPG" TargetMode="External"/><Relationship Id="rId9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hyperlink" Target="http://bugguide.net/node/view/369581" TargetMode="External"/><Relationship Id="rId3" Type="http://schemas.openxmlformats.org/officeDocument/2006/relationships/hyperlink" Target="http://bugguide.net/node/view/398234" TargetMode="External"/><Relationship Id="rId7" Type="http://schemas.openxmlformats.org/officeDocument/2006/relationships/hyperlink" Target="http://www.invasive.org/browse/detail.cfm?imgnum=5249049" TargetMode="External"/><Relationship Id="rId12" Type="http://schemas.openxmlformats.org/officeDocument/2006/relationships/image" Target="../media/image70.jpeg"/><Relationship Id="rId2" Type="http://schemas.openxmlformats.org/officeDocument/2006/relationships/hyperlink" Target="http://zipcodezoo.com/key/Oedemeridae_Family.asp" TargetMode="External"/><Relationship Id="rId16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11" Type="http://schemas.openxmlformats.org/officeDocument/2006/relationships/hyperlink" Target="http://bugguide.net/node/view/391810" TargetMode="External"/><Relationship Id="rId5" Type="http://schemas.openxmlformats.org/officeDocument/2006/relationships/hyperlink" Target="http://www.invasive.org/browse/detail.cfm?imgnum=5249050" TargetMode="External"/><Relationship Id="rId15" Type="http://schemas.openxmlformats.org/officeDocument/2006/relationships/hyperlink" Target="http://bugguide.net/node/view/428790" TargetMode="External"/><Relationship Id="rId10" Type="http://schemas.openxmlformats.org/officeDocument/2006/relationships/image" Target="../media/image69.jpeg"/><Relationship Id="rId4" Type="http://schemas.openxmlformats.org/officeDocument/2006/relationships/image" Target="../media/image66.jpeg"/><Relationship Id="rId9" Type="http://schemas.openxmlformats.org/officeDocument/2006/relationships/hyperlink" Target="http://www.invasive.org/species/diseases.cfm?images" TargetMode="External"/><Relationship Id="rId1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hyperlink" Target="http://en.wikipedia.org/wiki/File:Schorskevervraat_op_eik.jpg" TargetMode="External"/><Relationship Id="rId3" Type="http://schemas.openxmlformats.org/officeDocument/2006/relationships/hyperlink" Target="http://en.wikipedia.org/wiki/File:Dendroctonus_ponderosae.jpg" TargetMode="External"/><Relationship Id="rId7" Type="http://schemas.openxmlformats.org/officeDocument/2006/relationships/hyperlink" Target="http://commons.wikimedia.org/wiki/File:Broca.png" TargetMode="External"/><Relationship Id="rId12" Type="http://schemas.openxmlformats.org/officeDocument/2006/relationships/image" Target="../media/image77.jpeg"/><Relationship Id="rId2" Type="http://schemas.openxmlformats.org/officeDocument/2006/relationships/hyperlink" Target="http://zipcodezoo.com/key/Scolytidae_Family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hyperlink" Target="http://aa.wrs.yahoo.com/_ylt=A0S0zuyzjMpMxkAATI_NQwx.;_ylu=X3oDMTBxam9wbTJ2BHBvcwMxMQRzZWMDc3IEdnRpZANJMTIxXzcy/SIG=1nqn7u7eo/EXP=1288371507/**http:/id.images.search.yahoo.com/images/view?back=http://id.images.search.yahoo.com/search/images?p=family+scolytidae&amp;b=1&amp;ni=20&amp;ei=UTF-8&amp;xargs=0&amp;pstart=1&amp;fr=yfp-t-713&amp;fr2=tab-web&amp;w=500&amp;h=375&amp;imgurl=farm3.static.flickr.com/2705/4058073683_616d6dd065.jpg&amp;rurl=http://www.flickr.com/photos/coleoptera-us/4058073683/&amp;size=104k&amp;name=Ips+typographus+...&amp;p=family+scolytidae&amp;oid=af4e9c2d6e592ede&amp;fr2=tab-web&amp;fusr=urjsa&amp;hurl=http://www.flickr.com/photos/coleoptera-us/&amp;lic=1&amp;no=11&amp;tt=30&amp;sigr=11m84g7vk&amp;sigi=11mdb4aai&amp;sigb=140dit7vo&amp;sigh=11bknblha&amp;type=JPG" TargetMode="External"/><Relationship Id="rId5" Type="http://schemas.openxmlformats.org/officeDocument/2006/relationships/hyperlink" Target="http://aa.wrs.yahoo.com/_ylt=A0S0zux5jMpM_EAAC6HNQwx.;_ylu=X3oDMTBxOTQ2NHA4BHBvcwMyNQRzZWMDc3IEdnRpZANJMTIxXzcy/SIG=1k4s94tm5/EXP=1288371449/**http:/id.images.search.yahoo.com/images/view?back=http://id.images.search.yahoo.com/search/images?p=family+scolytidae&amp;b=21&amp;ni=20&amp;ei=UTF-8&amp;xargs=0&amp;pstart=1&amp;fr=yfp-t-713&amp;fr2=tab-web&amp;w=330&amp;h=200&amp;imgurl=www.barkbeetles.org/limages/Scolytidae.jpg&amp;rurl=http://www.barkbeetles.org/scolytinae.cfm?tribe=Hylesinini&amp;sort=2&amp;size=8k&amp;name=Scolytidae+jpg&amp;p=family+scolytidae&amp;oid=df58bcf4d9f61900&amp;fr2=tab-web&amp;no=25&amp;tt=30&amp;sigr=121c241g6&amp;sigi=11aevdmeh&amp;sigb=141bd9un3&amp;type=JPG" TargetMode="External"/><Relationship Id="rId10" Type="http://schemas.openxmlformats.org/officeDocument/2006/relationships/image" Target="../media/image76.jpeg"/><Relationship Id="rId4" Type="http://schemas.openxmlformats.org/officeDocument/2006/relationships/image" Target="../media/image73.jpeg"/><Relationship Id="rId9" Type="http://schemas.openxmlformats.org/officeDocument/2006/relationships/hyperlink" Target="http://aa.wrs.yahoo.com/_ylt=A0S0zuyzjMpMxkAAVI_NQwx.;_ylu=X3oDMTBxMnZmOXAyBHBvcwMxOARzZWMDc3IEdnRpZANJMTIxXzcy/SIG=1qnu67qkk/EXP=1288371507/**http:/id.images.search.yahoo.com/images/view?back=http://id.images.search.yahoo.com/search/images?p=family+scolytidae&amp;b=1&amp;ni=20&amp;ei=UTF-8&amp;xargs=0&amp;pstart=1&amp;fr=yfp-t-713&amp;fr2=tab-web&amp;w=500&amp;h=332&amp;imgurl=farm3.static.flickr.com/2793/4479837453_ef347935cf.jpg&amp;rurl=http://www.flickr.com/photos/bettaman/4479837453/&amp;size=178k&amp;name=100331+%E5%8F%B0%E5%8C%97+%E4%BF%A1%E8%B3%A2+%E5%9C%9F%E8%82%89%E6%A1%82...&amp;p=family+scolytidae&amp;oid=697621628f91765e&amp;fr2=tab-web&amp;fusr=Bettaman&amp;hurl=http://www.flickr.com/photos/bettaman/&amp;lic=1&amp;no=18&amp;tt=30&amp;sigr=11hf61bgj&amp;sigi=11macbbdn&amp;sigb=140dit7vo&amp;sigh=11676cg13&amp;type=JPG" TargetMode="External"/><Relationship Id="rId1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bugguide.net/node/view/214964" TargetMode="External"/><Relationship Id="rId13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1.jpeg"/><Relationship Id="rId12" Type="http://schemas.openxmlformats.org/officeDocument/2006/relationships/hyperlink" Target="http://bugguide.net/node/view/51256" TargetMode="External"/><Relationship Id="rId17" Type="http://schemas.openxmlformats.org/officeDocument/2006/relationships/image" Target="../media/image86.jpeg"/><Relationship Id="rId2" Type="http://schemas.openxmlformats.org/officeDocument/2006/relationships/hyperlink" Target="http://en.wikipedia.org/wiki/File:Horntail_labrador.png" TargetMode="External"/><Relationship Id="rId16" Type="http://schemas.openxmlformats.org/officeDocument/2006/relationships/hyperlink" Target="http://bugguide.net/node/view/30720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ugguide.net/node/view/124963" TargetMode="External"/><Relationship Id="rId11" Type="http://schemas.openxmlformats.org/officeDocument/2006/relationships/image" Target="../media/image83.jpeg"/><Relationship Id="rId5" Type="http://schemas.openxmlformats.org/officeDocument/2006/relationships/image" Target="../media/image80.jpeg"/><Relationship Id="rId15" Type="http://schemas.openxmlformats.org/officeDocument/2006/relationships/image" Target="../media/image85.jpeg"/><Relationship Id="rId10" Type="http://schemas.openxmlformats.org/officeDocument/2006/relationships/hyperlink" Target="http://bugguide.net/node/view/30001" TargetMode="External"/><Relationship Id="rId4" Type="http://schemas.openxmlformats.org/officeDocument/2006/relationships/hyperlink" Target="http://bugguide.net/node/view/59282" TargetMode="External"/><Relationship Id="rId9" Type="http://schemas.openxmlformats.org/officeDocument/2006/relationships/image" Target="../media/image82.jpeg"/><Relationship Id="rId14" Type="http://schemas.openxmlformats.org/officeDocument/2006/relationships/hyperlink" Target="http://bugguide.net/node/view/352898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orestpests.org/images/768x512/4387010.jpg" TargetMode="External"/><Relationship Id="rId13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89.jpeg"/><Relationship Id="rId12" Type="http://schemas.openxmlformats.org/officeDocument/2006/relationships/hyperlink" Target="http://www.forestpests.org/images/768x512/1442032.jpg" TargetMode="External"/><Relationship Id="rId2" Type="http://schemas.openxmlformats.org/officeDocument/2006/relationships/hyperlink" Target="http://nematode.unl.edu/buxy2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restpests.org/images/768x512/1442035.jpg" TargetMode="External"/><Relationship Id="rId11" Type="http://schemas.openxmlformats.org/officeDocument/2006/relationships/image" Target="../media/image91.jpeg"/><Relationship Id="rId5" Type="http://schemas.openxmlformats.org/officeDocument/2006/relationships/image" Target="../media/image88.jpeg"/><Relationship Id="rId10" Type="http://schemas.openxmlformats.org/officeDocument/2006/relationships/hyperlink" Target="http://www.forestpests.org/images/768x512/1442034.jpg" TargetMode="External"/><Relationship Id="rId4" Type="http://schemas.openxmlformats.org/officeDocument/2006/relationships/hyperlink" Target="http://www.forestpests.org/images/768x512/4387005.jpg" TargetMode="External"/><Relationship Id="rId9" Type="http://schemas.openxmlformats.org/officeDocument/2006/relationships/image" Target="../media/image90.jpeg"/><Relationship Id="rId14" Type="http://schemas.openxmlformats.org/officeDocument/2006/relationships/image" Target="../media/image9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hyperlink" Target="mailto:infokarantina@deptan.go.i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94.jpeg"/><Relationship Id="rId5" Type="http://schemas.openxmlformats.org/officeDocument/2006/relationships/image" Target="../media/image20.jpeg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Permentan 12/2009</a:t>
            </a:r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DBBC92-29CC-49A5-A01F-4D260CD21E5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685800" y="2057400"/>
            <a:ext cx="8001000" cy="29718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spcBef>
                <a:spcPct val="0"/>
              </a:spcBef>
              <a:defRPr/>
            </a:pPr>
            <a:r>
              <a:rPr lang="en-US" sz="3600">
                <a:latin typeface="Gill Sans Ultra Bold Condensed" pitchFamily="34" charset="0"/>
              </a:rPr>
              <a:t>PERSYARATAN DAN TATACARA </a:t>
            </a:r>
            <a:br>
              <a:rPr lang="en-US" sz="3600">
                <a:latin typeface="Gill Sans Ultra Bold Condensed" pitchFamily="34" charset="0"/>
              </a:rPr>
            </a:br>
            <a:r>
              <a:rPr lang="en-US" sz="3600">
                <a:latin typeface="Gill Sans Ultra Bold Condensed" pitchFamily="34" charset="0"/>
              </a:rPr>
              <a:t>TINDAKAN KARANTINA TUMBUHAN TERHADAP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latin typeface="Gill Sans Ultra Bold Condensed" pitchFamily="34" charset="0"/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latin typeface="Gill Sans Ultra Bold Condensed" pitchFamily="34" charset="0"/>
              </a:rPr>
            </a:br>
            <a:r>
              <a:rPr lang="en-US" sz="4400">
                <a:latin typeface="Gill Sans Ultra Bold Condensed" pitchFamily="34" charset="0"/>
              </a:rPr>
              <a:t>PEMASUKAN KEMASAN KAYU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latin typeface="Gill Sans Ultra Bold Condensed" pitchFamily="34" charset="0"/>
              </a:rPr>
              <a:t> </a:t>
            </a:r>
            <a:b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latin typeface="Gill Sans Ultra Bold Condensed" pitchFamily="34" charset="0"/>
              </a:rPr>
            </a:br>
            <a:r>
              <a:rPr lang="en-US" sz="3200">
                <a:latin typeface="Gill Sans Ultra Bold Condensed" pitchFamily="34" charset="0"/>
              </a:rPr>
              <a:t>KE DALAM WILAYAH REPUBLIK INDONESIA</a:t>
            </a:r>
          </a:p>
        </p:txBody>
      </p:sp>
      <p:sp>
        <p:nvSpPr>
          <p:cNvPr id="3077" name="Rectangle 11"/>
          <p:cNvSpPr>
            <a:spLocks noChangeArrowheads="1"/>
          </p:cNvSpPr>
          <p:nvPr/>
        </p:nvSpPr>
        <p:spPr bwMode="auto">
          <a:xfrm>
            <a:off x="2057400" y="5638800"/>
            <a:ext cx="4343400" cy="838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b="1">
                <a:latin typeface="Rockwell Condensed" pitchFamily="18" charset="0"/>
              </a:rPr>
              <a:t>Balai Karantina Pertanian Kelas II TanjungPinang</a:t>
            </a:r>
          </a:p>
        </p:txBody>
      </p:sp>
      <p:pic>
        <p:nvPicPr>
          <p:cNvPr id="3078" name="Picture 12" descr="Heat Treat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983163"/>
            <a:ext cx="2971800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Oval 13" descr="anobidae"/>
          <p:cNvSpPr>
            <a:spLocks noChangeArrowheads="1"/>
          </p:cNvSpPr>
          <p:nvPr/>
        </p:nvSpPr>
        <p:spPr bwMode="auto">
          <a:xfrm>
            <a:off x="0" y="5334000"/>
            <a:ext cx="2362200" cy="1524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14"/>
          <p:cNvSpPr>
            <a:spLocks noChangeArrowheads="1"/>
          </p:cNvSpPr>
          <p:nvPr/>
        </p:nvSpPr>
        <p:spPr bwMode="auto">
          <a:xfrm>
            <a:off x="762000" y="5334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200">
                <a:solidFill>
                  <a:schemeClr val="hlink"/>
                </a:solidFill>
                <a:latin typeface="Franklin Gothic Heavy" pitchFamily="34" charset="0"/>
              </a:rPr>
              <a:t>PERATURAN MENTERI PERTANIAN</a:t>
            </a:r>
            <a:br>
              <a:rPr lang="en-US" sz="3200">
                <a:solidFill>
                  <a:schemeClr val="hlink"/>
                </a:solidFill>
                <a:latin typeface="Franklin Gothic Heavy" pitchFamily="34" charset="0"/>
              </a:rPr>
            </a:br>
            <a:r>
              <a:rPr lang="en-US" sz="3200">
                <a:solidFill>
                  <a:schemeClr val="hlink"/>
                </a:solidFill>
                <a:latin typeface="Franklin Gothic Heavy" pitchFamily="34" charset="0"/>
              </a:rPr>
              <a:t> </a:t>
            </a:r>
            <a:r>
              <a:rPr lang="it-IT" sz="3200">
                <a:solidFill>
                  <a:schemeClr val="hlink"/>
                </a:solidFill>
                <a:latin typeface="Franklin Gothic Heavy" pitchFamily="34" charset="0"/>
              </a:rPr>
              <a:t>NO. 12/Permentan/OT.140/2/2009</a:t>
            </a:r>
            <a:endParaRPr lang="en-US" sz="3200">
              <a:solidFill>
                <a:schemeClr val="hlink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ut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845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Oval 5" descr="Medium wood"/>
          <p:cNvSpPr>
            <a:spLocks noChangeArrowheads="1"/>
          </p:cNvSpPr>
          <p:nvPr/>
        </p:nvSpPr>
        <p:spPr bwMode="auto">
          <a:xfrm>
            <a:off x="5105400" y="5410200"/>
            <a:ext cx="4038600" cy="1447800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sz="1800">
                <a:solidFill>
                  <a:srgbClr val="FFFFFF"/>
                </a:solidFill>
              </a:rPr>
              <a:t>4000 spesies kayu, </a:t>
            </a:r>
          </a:p>
          <a:p>
            <a:r>
              <a:rPr lang="en-US" sz="1800">
                <a:solidFill>
                  <a:srgbClr val="FFFFFF"/>
                </a:solidFill>
              </a:rPr>
              <a:t>120 kelompok jenis kayu komersial</a:t>
            </a:r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4572000"/>
          </a:xfrm>
          <a:solidFill>
            <a:schemeClr val="accent2">
              <a:alpha val="50195"/>
            </a:schemeClr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d-ID" altLang="zh-CN" sz="2400" smtClean="0">
                <a:solidFill>
                  <a:srgbClr val="FFFFFF"/>
                </a:solidFill>
                <a:latin typeface="Arial Rounded MT Bold" pitchFamily="34" charset="0"/>
              </a:rPr>
              <a:t>sumberdaya alam hayati yg masih bebas dari beberapa jenis Organisme Pengganggu Tumbuhan Karantina</a:t>
            </a:r>
            <a:endParaRPr lang="en-US" altLang="zh-CN" sz="2400" smtClean="0">
              <a:solidFill>
                <a:srgbClr val="FFFFFF"/>
              </a:solidFill>
              <a:latin typeface="Arial Rounded MT Bold" pitchFamily="34" charset="0"/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Kemasan kayu </a:t>
            </a:r>
            <a:r>
              <a:rPr lang="id-ID" altLang="zh-CN" sz="2400" smtClean="0">
                <a:solidFill>
                  <a:srgbClr val="FFFFFF"/>
                </a:solidFill>
                <a:latin typeface="Arial Rounded MT Bold" pitchFamily="34" charset="0"/>
              </a:rPr>
              <a:t>(</a:t>
            </a:r>
            <a:r>
              <a:rPr lang="id-ID" altLang="zh-CN" sz="2400" i="1" smtClean="0">
                <a:solidFill>
                  <a:srgbClr val="FFFFFF"/>
                </a:solidFill>
                <a:latin typeface="Arial Rounded MT Bold" pitchFamily="34" charset="0"/>
              </a:rPr>
              <a:t>wood packaging</a:t>
            </a:r>
            <a:r>
              <a:rPr lang="id-ID" altLang="zh-CN" sz="2400" smtClean="0">
                <a:solidFill>
                  <a:srgbClr val="FFFFFF"/>
                </a:solidFill>
                <a:latin typeface="Arial Rounded MT Bold" pitchFamily="34" charset="0"/>
              </a:rPr>
              <a:t>)</a:t>
            </a: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 </a:t>
            </a:r>
            <a:r>
              <a:rPr lang="id-ID" altLang="zh-CN" sz="2400" smtClean="0">
                <a:solidFill>
                  <a:srgbClr val="FFFFFF"/>
                </a:solidFill>
                <a:latin typeface="Arial Rounded MT Bold" pitchFamily="34" charset="0"/>
              </a:rPr>
              <a:t>dalam perdagangan internasional</a:t>
            </a:r>
            <a:r>
              <a:rPr lang="en-US" altLang="zh-CN" sz="2400" smtClean="0">
                <a:solidFill>
                  <a:srgbClr val="FFFFFF"/>
                </a:solidFill>
                <a:latin typeface="Arial Rounded MT Bold" pitchFamily="34" charset="0"/>
                <a:ea typeface="宋体" pitchFamily="2" charset="-122"/>
              </a:rPr>
              <a:t> </a:t>
            </a: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biasanya kayu mentah yg rendah mutunya sehingga sangat beresiko menjadi media penyebaran OPTK dan sering digunakan berulang-ulang (</a:t>
            </a:r>
            <a:r>
              <a:rPr lang="en-US" sz="2400" i="1" smtClean="0">
                <a:solidFill>
                  <a:srgbClr val="FFFFFF"/>
                </a:solidFill>
                <a:latin typeface="Arial Rounded MT Bold" pitchFamily="34" charset="0"/>
              </a:rPr>
              <a:t>re-cycled</a:t>
            </a: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), sehingga tidak jelas lagi asalnya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Anggota WTO dan IPPC wajib mengakomodir  ketentuan ISPM # 15 dalam menerapkan aturan karantina tumbuhan untuk kemasan kayu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FF"/>
                </a:solidFill>
                <a:latin typeface="Arial Rounded MT Bold" pitchFamily="34" charset="0"/>
              </a:rPr>
              <a:t>Banyak negara telah menerapkan standard ini secara efektif sejak tahun 2005</a:t>
            </a:r>
          </a:p>
        </p:txBody>
      </p:sp>
      <p:sp>
        <p:nvSpPr>
          <p:cNvPr id="174087" name="WordArt 7"/>
          <p:cNvSpPr>
            <a:spLocks noChangeArrowheads="1" noChangeShapeType="1" noTextEdit="1"/>
          </p:cNvSpPr>
          <p:nvPr/>
        </p:nvSpPr>
        <p:spPr bwMode="auto">
          <a:xfrm>
            <a:off x="228600" y="5867400"/>
            <a:ext cx="5105400" cy="762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5866"/>
                <a:gd name="adj2" fmla="val 0"/>
              </a:avLst>
            </a:prstTxWarp>
          </a:bodyPr>
          <a:lstStyle/>
          <a:p>
            <a:r>
              <a:rPr lang="it-IT" sz="3600" b="1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Hutan Indonesia</a:t>
            </a:r>
          </a:p>
          <a:p>
            <a:r>
              <a:rPr lang="it-IT" sz="3600" b="1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mega bio diversity </a:t>
            </a:r>
            <a:endParaRPr lang="en-US" sz="3600" b="1" kern="1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latin typeface="Impact"/>
            </a:endParaRPr>
          </a:p>
        </p:txBody>
      </p:sp>
      <p:sp>
        <p:nvSpPr>
          <p:cNvPr id="174088" name="WordArt 8"/>
          <p:cNvSpPr>
            <a:spLocks noChangeArrowheads="1" noChangeShapeType="1" noTextEdit="1"/>
          </p:cNvSpPr>
          <p:nvPr/>
        </p:nvSpPr>
        <p:spPr bwMode="auto">
          <a:xfrm>
            <a:off x="2057400" y="152400"/>
            <a:ext cx="5562600" cy="762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Impact"/>
              </a:rPr>
              <a:t>Latar Belakang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7" grpId="0" animBg="1"/>
      <p:bldP spid="17408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 rot="-2289023">
            <a:off x="0" y="1524000"/>
            <a:ext cx="2819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ISPM # 15</a:t>
            </a:r>
          </a:p>
        </p:txBody>
      </p:sp>
      <p:sp>
        <p:nvSpPr>
          <p:cNvPr id="177155" name="WordArt 3"/>
          <p:cNvSpPr>
            <a:spLocks noChangeArrowheads="1" noChangeShapeType="1" noTextEdit="1"/>
          </p:cNvSpPr>
          <p:nvPr/>
        </p:nvSpPr>
        <p:spPr bwMode="auto">
          <a:xfrm>
            <a:off x="1295400" y="457200"/>
            <a:ext cx="73914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sz="2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                                                 </a:t>
            </a:r>
          </a:p>
          <a:p>
            <a:pPr>
              <a:defRPr/>
            </a:pPr>
            <a:r>
              <a:rPr lang="en-US" sz="2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                     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19050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2800" smtClean="0">
                <a:latin typeface="Impact" pitchFamily="34" charset="0"/>
              </a:rPr>
              <a:t>(Standar Karantina Tumbuhan Untuk Kemasan Kayu Dalam Perdagangan Internasional)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762000" y="3124200"/>
            <a:ext cx="8153400" cy="3429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sz="2400">
                <a:latin typeface="Franklin Gothic Medium" pitchFamily="34" charset="0"/>
              </a:rPr>
              <a:t>Disyahkan oleh FAO pada bulan Maret 2002, merupakan standar internasional di bidang karantina tumbuhan (</a:t>
            </a:r>
            <a:r>
              <a:rPr lang="en-US" sz="2400" i="1">
                <a:latin typeface="Franklin Gothic Medium" pitchFamily="34" charset="0"/>
              </a:rPr>
              <a:t>plant health</a:t>
            </a:r>
            <a:r>
              <a:rPr lang="en-US" sz="2400">
                <a:latin typeface="Franklin Gothic Medium" pitchFamily="34" charset="0"/>
              </a:rPr>
              <a:t>) yang diakui oleh WTO.</a:t>
            </a:r>
          </a:p>
          <a:p>
            <a:pPr marL="609600" indent="-609600"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sz="2400">
                <a:latin typeface="Franklin Gothic Medium" pitchFamily="34" charset="0"/>
              </a:rPr>
              <a:t>Memuat ketentuan tentang cara-cara perlakuan dan pelabelan/ sertifikasi untuk kemasan kayu (</a:t>
            </a:r>
            <a:r>
              <a:rPr lang="en-US" sz="2400" i="1">
                <a:latin typeface="Franklin Gothic Medium" pitchFamily="34" charset="0"/>
              </a:rPr>
              <a:t>wood packaging</a:t>
            </a:r>
            <a:r>
              <a:rPr lang="en-US" sz="2400">
                <a:latin typeface="Franklin Gothic Medium" pitchFamily="34" charset="0"/>
              </a:rPr>
              <a:t>) yang dipergunakan dalam perdagangan internasional.</a:t>
            </a:r>
          </a:p>
          <a:p>
            <a:pPr marL="609600" indent="-609600"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sz="2400">
                <a:latin typeface="Franklin Gothic Medium" pitchFamily="34" charset="0"/>
              </a:rPr>
              <a:t>Pengganti dari sistem konvensional.</a:t>
            </a:r>
          </a:p>
          <a:p>
            <a:pPr marL="609600" indent="-609600"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sz="2400">
                <a:latin typeface="Franklin Gothic Medium" pitchFamily="34" charset="0"/>
              </a:rPr>
              <a:t>Fasilitasi perdagangan internasional.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7772400" cy="2590800"/>
          </a:xfrm>
          <a:noFill/>
        </p:spPr>
        <p:txBody>
          <a:bodyPr/>
          <a:lstStyle/>
          <a:p>
            <a:pPr eaLnBrk="1" hangingPunct="1"/>
            <a:r>
              <a:rPr lang="en-US" sz="2400" smtClean="0">
                <a:latin typeface="Berlin Sans FB Demi" pitchFamily="34" charset="0"/>
              </a:rPr>
              <a:t>Da</a:t>
            </a:r>
            <a:r>
              <a:rPr lang="id-ID" sz="2400" smtClean="0">
                <a:latin typeface="Berlin Sans FB Demi" pitchFamily="34" charset="0"/>
              </a:rPr>
              <a:t>sar pelaksanaan tindakan karantina oleh Petugas Karantina Tumbuhan </a:t>
            </a:r>
            <a:r>
              <a:rPr lang="id-ID" altLang="zh-CN" sz="2400" smtClean="0">
                <a:latin typeface="Berlin Sans FB Demi" pitchFamily="34" charset="0"/>
              </a:rPr>
              <a:t>terhadap </a:t>
            </a:r>
            <a:r>
              <a:rPr lang="en-US" altLang="zh-CN" sz="2400" smtClean="0">
                <a:latin typeface="Berlin Sans FB Demi" pitchFamily="34" charset="0"/>
                <a:ea typeface="宋体" pitchFamily="2" charset="-122"/>
              </a:rPr>
              <a:t>pemasukan </a:t>
            </a:r>
            <a:r>
              <a:rPr lang="id-ID" altLang="zh-CN" sz="2400" smtClean="0">
                <a:latin typeface="Berlin Sans FB Demi" pitchFamily="34" charset="0"/>
              </a:rPr>
              <a:t>kemasan kayu</a:t>
            </a:r>
            <a:endParaRPr lang="en-US" sz="2400" smtClean="0">
              <a:latin typeface="Berlin Sans FB Demi" pitchFamily="34" charset="0"/>
            </a:endParaRPr>
          </a:p>
          <a:p>
            <a:pPr eaLnBrk="1" hangingPunct="1"/>
            <a:r>
              <a:rPr lang="id-ID" sz="2400" smtClean="0">
                <a:latin typeface="Berlin Sans FB Demi" pitchFamily="34" charset="0"/>
              </a:rPr>
              <a:t>bagi perorangan atau badan hukum </a:t>
            </a:r>
            <a:r>
              <a:rPr lang="id-ID" altLang="zh-CN" sz="2400" smtClean="0">
                <a:latin typeface="Berlin Sans FB Demi" pitchFamily="34" charset="0"/>
              </a:rPr>
              <a:t>yang memasukan barang kiriman dengan menggunakan kemasan kayu  ke dalam </a:t>
            </a:r>
            <a:r>
              <a:rPr lang="id-ID" sz="2400" smtClean="0">
                <a:latin typeface="Berlin Sans FB Demi" pitchFamily="34" charset="0"/>
              </a:rPr>
              <a:t>wilayah RI</a:t>
            </a:r>
            <a:endParaRPr lang="en-US" sz="2400" smtClean="0">
              <a:latin typeface="Berlin Sans FB Demi" pitchFamily="34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4876800"/>
            <a:ext cx="4419600" cy="12954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sz="2400" smtClean="0">
                <a:latin typeface="Berlin Sans FB Demi" pitchFamily="34" charset="0"/>
              </a:rPr>
              <a:t>M</a:t>
            </a:r>
            <a:r>
              <a:rPr lang="id-ID" sz="2400" smtClean="0">
                <a:latin typeface="Berlin Sans FB Demi" pitchFamily="34" charset="0"/>
              </a:rPr>
              <a:t>encegah menyebarnya </a:t>
            </a:r>
            <a:r>
              <a:rPr lang="en-US" sz="2400" smtClean="0">
                <a:latin typeface="Berlin Sans FB Demi" pitchFamily="34" charset="0"/>
              </a:rPr>
              <a:t>OPTK</a:t>
            </a:r>
            <a:r>
              <a:rPr lang="id-ID" sz="2400" smtClean="0">
                <a:latin typeface="Berlin Sans FB Demi" pitchFamily="34" charset="0"/>
              </a:rPr>
              <a:t> </a:t>
            </a:r>
            <a:r>
              <a:rPr lang="id-ID" altLang="zh-CN" sz="2400" smtClean="0">
                <a:latin typeface="Berlin Sans FB Demi" pitchFamily="34" charset="0"/>
              </a:rPr>
              <a:t>yang terbawa melalui kemasan kayu</a:t>
            </a:r>
            <a:endParaRPr lang="en-US" sz="2400" smtClean="0">
              <a:latin typeface="Berlin Sans FB Demi" pitchFamily="34" charset="0"/>
            </a:endParaRPr>
          </a:p>
        </p:txBody>
      </p:sp>
      <p:sp>
        <p:nvSpPr>
          <p:cNvPr id="179204" name="Cloud"/>
          <p:cNvSpPr>
            <a:spLocks noChangeAspect="1" noEditPoints="1" noChangeArrowheads="1"/>
          </p:cNvSpPr>
          <p:nvPr/>
        </p:nvSpPr>
        <p:spPr bwMode="auto">
          <a:xfrm>
            <a:off x="838200" y="457200"/>
            <a:ext cx="3505200" cy="10668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3200" b="1">
                <a:solidFill>
                  <a:srgbClr val="9754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MAKSUD</a:t>
            </a:r>
          </a:p>
        </p:txBody>
      </p:sp>
      <p:sp>
        <p:nvSpPr>
          <p:cNvPr id="179205" name="Cloud"/>
          <p:cNvSpPr>
            <a:spLocks noChangeAspect="1" noEditPoints="1" noChangeArrowheads="1"/>
          </p:cNvSpPr>
          <p:nvPr/>
        </p:nvSpPr>
        <p:spPr bwMode="auto">
          <a:xfrm>
            <a:off x="762000" y="4876800"/>
            <a:ext cx="2819400" cy="10668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3200" b="1">
                <a:solidFill>
                  <a:srgbClr val="9754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TUJUAN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962400" y="685800"/>
            <a:ext cx="495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>
                <a:solidFill>
                  <a:schemeClr val="hlink"/>
                </a:solidFill>
                <a:latin typeface="Franklin Gothic Heavy" pitchFamily="34" charset="0"/>
              </a:rPr>
              <a:t>PERMENTAN  </a:t>
            </a:r>
            <a:r>
              <a:rPr lang="it-IT" sz="2800">
                <a:solidFill>
                  <a:schemeClr val="hlink"/>
                </a:solidFill>
                <a:latin typeface="Franklin Gothic Heavy" pitchFamily="34" charset="0"/>
              </a:rPr>
              <a:t>NO. </a:t>
            </a:r>
            <a:r>
              <a:rPr lang="it-IT" sz="2800">
                <a:solidFill>
                  <a:schemeClr val="hlink"/>
                </a:solidFill>
                <a:latin typeface="Franklin Gothic Demi Cond" pitchFamily="34" charset="0"/>
              </a:rPr>
              <a:t>12/Permentan/OT.140/2/2009</a:t>
            </a:r>
            <a:endParaRPr lang="en-US" sz="2800">
              <a:solidFill>
                <a:schemeClr val="hlink"/>
              </a:solidFill>
              <a:latin typeface="Franklin Gothic Demi Cond" pitchFamily="34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9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 build="p"/>
      <p:bldP spid="17920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685800" y="381000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>
              <a:spcBef>
                <a:spcPct val="0"/>
              </a:spcBef>
            </a:pPr>
            <a:r>
              <a:rPr lang="id-ID" altLang="zh-CN" sz="3600">
                <a:solidFill>
                  <a:srgbClr val="800000"/>
                </a:solidFill>
                <a:latin typeface="Rockwell Extra Bold" pitchFamily="18" charset="0"/>
              </a:rPr>
              <a:t>Organisme Pengganggu Tumbuhan Karantina</a:t>
            </a:r>
            <a:r>
              <a:rPr lang="en-US" altLang="zh-CN" sz="3600">
                <a:solidFill>
                  <a:srgbClr val="800000"/>
                </a:solidFill>
                <a:latin typeface="Rockwell Extra Bold" pitchFamily="18" charset="0"/>
                <a:ea typeface="宋体" pitchFamily="2" charset="-122"/>
              </a:rPr>
              <a:t> (OPTK)</a:t>
            </a:r>
            <a:endParaRPr lang="en-US" sz="3600">
              <a:solidFill>
                <a:srgbClr val="800000"/>
              </a:solidFill>
              <a:latin typeface="Rockwell Extra Bold" pitchFamily="18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2971800" y="1676400"/>
            <a:ext cx="479266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buFontTx/>
              <a:buBlip>
                <a:blip r:embed="rId2"/>
              </a:buBlip>
            </a:pPr>
            <a:r>
              <a:rPr lang="en-US" sz="2800">
                <a:latin typeface="Times New Roman" pitchFamily="18" charset="0"/>
              </a:rPr>
              <a:t>Serangga dari Famili :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Anobiidae 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Bostrichidae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Buprestidae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Cerambycidae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Curculionidae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Isoptera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Lyctidae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Oedemeridae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Scolytidae</a:t>
            </a:r>
          </a:p>
          <a:p>
            <a:pPr marL="742950" lvl="1" indent="-285750" algn="l">
              <a:lnSpc>
                <a:spcPct val="70000"/>
              </a:lnSpc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>
                <a:latin typeface="Franklin Gothic Demi Cond" pitchFamily="34" charset="0"/>
              </a:rPr>
              <a:t>Siricidae</a:t>
            </a:r>
          </a:p>
          <a:p>
            <a:pPr marL="342900" indent="-342900" algn="l">
              <a:buFontTx/>
              <a:buBlip>
                <a:blip r:embed="rId2"/>
              </a:buBlip>
            </a:pPr>
            <a:r>
              <a:rPr lang="en-US" sz="2800">
                <a:latin typeface="Times New Roman" pitchFamily="18" charset="0"/>
              </a:rPr>
              <a:t>Nematoda : </a:t>
            </a:r>
          </a:p>
          <a:p>
            <a:pPr marL="742950" lvl="1" indent="-285750" algn="l">
              <a:buClr>
                <a:schemeClr val="accent2"/>
              </a:buClr>
              <a:buFont typeface="Wingdings" pitchFamily="2" charset="2"/>
              <a:buBlip>
                <a:blip r:embed="rId3"/>
              </a:buBlip>
            </a:pPr>
            <a:r>
              <a:rPr lang="en-US" sz="2400" b="1" i="1">
                <a:latin typeface="Times New Roman" pitchFamily="18" charset="0"/>
              </a:rPr>
              <a:t>Bursaphelenchus xylophilus</a:t>
            </a:r>
            <a:endParaRPr lang="en-US" sz="2400" b="1">
              <a:latin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ypsymo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62400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Lymantr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0"/>
            <a:ext cx="51816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tetfu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0700" y="3429000"/>
            <a:ext cx="22733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tetfus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228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-304800" y="381000"/>
            <a:ext cx="1828800" cy="338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C000"/>
                </a:solidFill>
                <a:latin typeface="Arial Black" pitchFamily="34" charset="0"/>
              </a:rPr>
              <a:t>Gypsy moth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648200" y="381000"/>
            <a:ext cx="25146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9900"/>
                </a:solidFill>
                <a:latin typeface="Arial Black" pitchFamily="34" charset="0"/>
              </a:rPr>
              <a:t>Lymantria dispar</a:t>
            </a:r>
          </a:p>
        </p:txBody>
      </p:sp>
      <p:pic>
        <p:nvPicPr>
          <p:cNvPr id="8200" name="Picture 8" descr="untitled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0" name="Picture 4" descr="Stromatium-barbatum-CSI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>
                <a:solidFill>
                  <a:schemeClr val="hlink"/>
                </a:solidFill>
                <a:latin typeface="Impact" pitchFamily="34" charset="0"/>
              </a:rPr>
              <a:t>YANG TERGOLONG SEBAGAI </a:t>
            </a:r>
            <a:br>
              <a:rPr lang="en-US" sz="3600" smtClean="0">
                <a:solidFill>
                  <a:schemeClr val="hlink"/>
                </a:solidFill>
                <a:latin typeface="Impact" pitchFamily="34" charset="0"/>
              </a:rPr>
            </a:br>
            <a:r>
              <a:rPr lang="en-US" sz="3600" smtClean="0">
                <a:solidFill>
                  <a:schemeClr val="hlink"/>
                </a:solidFill>
                <a:latin typeface="Impact" pitchFamily="34" charset="0"/>
              </a:rPr>
              <a:t>KEMASAN KAYU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66888"/>
            <a:ext cx="8069263" cy="46339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id-ID" altLang="zh-CN" sz="2400" smtClean="0">
                <a:latin typeface="Franklin Gothic Demi" pitchFamily="34" charset="0"/>
              </a:rPr>
              <a:t>Kemasan kayu (</a:t>
            </a:r>
            <a:r>
              <a:rPr lang="id-ID" altLang="zh-CN" sz="2400" i="1" smtClean="0">
                <a:latin typeface="Franklin Gothic Demi" pitchFamily="34" charset="0"/>
              </a:rPr>
              <a:t>wood packaging</a:t>
            </a:r>
            <a:r>
              <a:rPr lang="id-ID" altLang="zh-CN" sz="2400" smtClean="0">
                <a:latin typeface="Franklin Gothic Demi" pitchFamily="34" charset="0"/>
              </a:rPr>
              <a:t>) </a:t>
            </a:r>
            <a:r>
              <a:rPr lang="en-US" altLang="zh-CN" sz="2400" smtClean="0">
                <a:latin typeface="Franklin Gothic Demi" pitchFamily="34" charset="0"/>
                <a:ea typeface="宋体" pitchFamily="2" charset="-122"/>
              </a:rPr>
              <a:t>:</a:t>
            </a:r>
            <a:r>
              <a:rPr lang="id-ID" altLang="zh-CN" sz="2400" smtClean="0">
                <a:latin typeface="Franklin Gothic Demi" pitchFamily="34" charset="0"/>
              </a:rPr>
              <a:t> kayu atau hasil kayu belum diolah yang dipergunakan untuk menopang, mengemas, atau mengganjal dalam pengangkutan dan/atau yang menyertai barang kiriman dengan ketebalan lebih dari 6 mm</a:t>
            </a:r>
            <a:endParaRPr lang="en-US" sz="2400" smtClean="0">
              <a:latin typeface="Franklin Gothic Demi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>
                <a:latin typeface="Franklin Gothic Demi" pitchFamily="34" charset="0"/>
              </a:rPr>
              <a:t>Palet, penganjal (</a:t>
            </a:r>
            <a:r>
              <a:rPr lang="en-US" sz="2400" i="1" smtClean="0">
                <a:latin typeface="Franklin Gothic Demi" pitchFamily="34" charset="0"/>
              </a:rPr>
              <a:t>dunnage</a:t>
            </a:r>
            <a:r>
              <a:rPr lang="en-US" sz="2400" smtClean="0">
                <a:latin typeface="Franklin Gothic Demi" pitchFamily="34" charset="0"/>
              </a:rPr>
              <a:t>), peti kayu (</a:t>
            </a:r>
            <a:r>
              <a:rPr lang="en-US" sz="2400" i="1" smtClean="0">
                <a:latin typeface="Franklin Gothic Demi" pitchFamily="34" charset="0"/>
              </a:rPr>
              <a:t>crate, case</a:t>
            </a:r>
            <a:r>
              <a:rPr lang="en-US" sz="2400" smtClean="0">
                <a:latin typeface="Franklin Gothic Demi" pitchFamily="34" charset="0"/>
              </a:rPr>
              <a:t>), tong kayu (</a:t>
            </a:r>
            <a:r>
              <a:rPr lang="en-US" sz="2400" i="1" smtClean="0">
                <a:latin typeface="Franklin Gothic Demi" pitchFamily="34" charset="0"/>
              </a:rPr>
              <a:t>drum</a:t>
            </a:r>
            <a:r>
              <a:rPr lang="en-US" sz="2400" smtClean="0">
                <a:latin typeface="Franklin Gothic Demi" pitchFamily="34" charset="0"/>
              </a:rPr>
              <a:t>), penyangga (</a:t>
            </a:r>
            <a:r>
              <a:rPr lang="en-US" sz="2400" i="1" smtClean="0">
                <a:latin typeface="Franklin Gothic Demi" pitchFamily="34" charset="0"/>
              </a:rPr>
              <a:t>skid</a:t>
            </a:r>
            <a:r>
              <a:rPr lang="en-US" sz="2400" smtClean="0">
                <a:latin typeface="Franklin Gothic Demi" pitchFamily="34" charset="0"/>
              </a:rPr>
              <a:t>), dan lain sebagainya yang terbuat dari kayu mentah (</a:t>
            </a:r>
            <a:r>
              <a:rPr lang="en-US" sz="2400" smtClean="0">
                <a:solidFill>
                  <a:schemeClr val="hlink"/>
                </a:solidFill>
                <a:latin typeface="Franklin Gothic Demi" pitchFamily="34" charset="0"/>
              </a:rPr>
              <a:t>belum diolah</a:t>
            </a:r>
            <a:r>
              <a:rPr lang="en-US" sz="2400" smtClean="0">
                <a:latin typeface="Franklin Gothic Demi" pitchFamily="34" charset="0"/>
              </a:rPr>
              <a:t>). 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hlink"/>
                </a:solidFill>
                <a:latin typeface="Franklin Gothic Demi" pitchFamily="34" charset="0"/>
              </a:rPr>
              <a:t>Dikecualikan</a:t>
            </a:r>
            <a:r>
              <a:rPr lang="en-US" sz="2400" smtClean="0">
                <a:latin typeface="Franklin Gothic Demi" pitchFamily="34" charset="0"/>
              </a:rPr>
              <a:t> : kemasan yang terbuat dari </a:t>
            </a:r>
            <a:r>
              <a:rPr lang="en-US" sz="2400" smtClean="0">
                <a:solidFill>
                  <a:schemeClr val="hlink"/>
                </a:solidFill>
                <a:latin typeface="Franklin Gothic Demi" pitchFamily="34" charset="0"/>
              </a:rPr>
              <a:t>kayu yang telah diolah</a:t>
            </a:r>
            <a:r>
              <a:rPr lang="en-US" sz="2400" smtClean="0">
                <a:latin typeface="Franklin Gothic Demi" pitchFamily="34" charset="0"/>
              </a:rPr>
              <a:t>, yaitu: kayu lapis (</a:t>
            </a:r>
            <a:r>
              <a:rPr lang="en-US" sz="2400" i="1" smtClean="0">
                <a:latin typeface="Franklin Gothic Demi" pitchFamily="34" charset="0"/>
              </a:rPr>
              <a:t>plywood</a:t>
            </a:r>
            <a:r>
              <a:rPr lang="en-US" sz="2400" smtClean="0">
                <a:latin typeface="Franklin Gothic Demi" pitchFamily="34" charset="0"/>
              </a:rPr>
              <a:t>), </a:t>
            </a:r>
            <a:r>
              <a:rPr lang="en-US" sz="2400" i="1" smtClean="0">
                <a:latin typeface="Franklin Gothic Demi" pitchFamily="34" charset="0"/>
              </a:rPr>
              <a:t>particle board</a:t>
            </a:r>
            <a:r>
              <a:rPr lang="en-US" sz="2400" smtClean="0">
                <a:latin typeface="Franklin Gothic Demi" pitchFamily="34" charset="0"/>
              </a:rPr>
              <a:t>, </a:t>
            </a:r>
            <a:r>
              <a:rPr lang="en-US" sz="2400" i="1" smtClean="0">
                <a:latin typeface="Franklin Gothic Demi" pitchFamily="34" charset="0"/>
              </a:rPr>
              <a:t>veneer</a:t>
            </a:r>
            <a:r>
              <a:rPr lang="en-US" sz="2400" smtClean="0">
                <a:latin typeface="Franklin Gothic Demi" pitchFamily="34" charset="0"/>
              </a:rPr>
              <a:t>, sekam kayu (</a:t>
            </a:r>
            <a:r>
              <a:rPr lang="en-US" sz="2400" i="1" smtClean="0">
                <a:latin typeface="Franklin Gothic Demi" pitchFamily="34" charset="0"/>
              </a:rPr>
              <a:t>saw dust</a:t>
            </a:r>
            <a:r>
              <a:rPr lang="en-US" sz="2400" smtClean="0">
                <a:latin typeface="Franklin Gothic Demi" pitchFamily="34" charset="0"/>
              </a:rPr>
              <a:t>), sampah ketaman kayu (</a:t>
            </a:r>
            <a:r>
              <a:rPr lang="en-US" sz="2400" i="1" smtClean="0">
                <a:latin typeface="Franklin Gothic Demi" pitchFamily="34" charset="0"/>
              </a:rPr>
              <a:t>shavings</a:t>
            </a:r>
            <a:r>
              <a:rPr lang="en-US" sz="2400" smtClean="0">
                <a:latin typeface="Franklin Gothic Demi" pitchFamily="34" charset="0"/>
              </a:rPr>
              <a:t>), dan lembaran kayu tipis yang ketebalannya &lt;6 mm.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62000" y="917575"/>
            <a:ext cx="18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54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5400">
                <a:solidFill>
                  <a:srgbClr val="FFFF66"/>
                </a:solidFill>
                <a:latin typeface="Times New Roman" pitchFamily="18" charset="0"/>
              </a:rPr>
            </a:br>
            <a:r>
              <a:rPr lang="en-US" sz="40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rgbClr val="FFFF66"/>
                </a:solidFill>
                <a:latin typeface="Times New Roman" pitchFamily="18" charset="0"/>
              </a:rPr>
            </a:b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762000" y="304800"/>
            <a:ext cx="7608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3600">
                <a:solidFill>
                  <a:srgbClr val="800000"/>
                </a:solidFill>
                <a:latin typeface="Showcard Gothic" pitchFamily="82" charset="0"/>
              </a:rPr>
              <a:t>Yang Tergolong Kemasan Kayu</a:t>
            </a:r>
          </a:p>
        </p:txBody>
      </p:sp>
      <p:pic>
        <p:nvPicPr>
          <p:cNvPr id="181252" name="Picture 4" descr="buhdist gran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46958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3" name="Picture 5" descr="Port Dunnage-blu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5825" y="1143000"/>
            <a:ext cx="44481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4" name="Picture 6" descr="spool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962400"/>
            <a:ext cx="46958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5" name="Picture 7"/>
          <p:cNvPicPr>
            <a:picLocks noChangeAspect="1" noChangeArrowheads="1"/>
          </p:cNvPicPr>
          <p:nvPr/>
        </p:nvPicPr>
        <p:blipFill>
          <a:blip r:embed="rId6">
            <a:lum bright="18000"/>
          </a:blip>
          <a:srcRect/>
          <a:stretch>
            <a:fillRect/>
          </a:stretch>
        </p:blipFill>
        <p:spPr bwMode="auto">
          <a:xfrm>
            <a:off x="4572000" y="3962400"/>
            <a:ext cx="4572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410200" y="1981200"/>
            <a:ext cx="16002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</a:rPr>
              <a:t>Load boards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762000" y="4495800"/>
            <a:ext cx="11430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9900"/>
                </a:solidFill>
              </a:rPr>
              <a:t>haspel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1828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FFFF"/>
                </a:solidFill>
              </a:rPr>
              <a:t>Packing  block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4953000" y="4343400"/>
            <a:ext cx="15240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9900"/>
                </a:solidFill>
              </a:rPr>
              <a:t>pallet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609600"/>
          </a:xfrm>
        </p:spPr>
        <p:txBody>
          <a:bodyPr/>
          <a:lstStyle/>
          <a:p>
            <a:pPr eaLnBrk="1" hangingPunct="1"/>
            <a:r>
              <a:rPr lang="en-US" sz="3600" smtClean="0">
                <a:latin typeface="Showcard Gothic" pitchFamily="82" charset="0"/>
              </a:rPr>
              <a:t>Yang tergolong kemasan kayu</a:t>
            </a:r>
          </a:p>
        </p:txBody>
      </p:sp>
      <p:pic>
        <p:nvPicPr>
          <p:cNvPr id="183299" name="Picture 3" descr="DSCF0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47244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0" name="Picture 4" descr="DSCF00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219200"/>
            <a:ext cx="441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86200"/>
            <a:ext cx="472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PICT00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835400"/>
            <a:ext cx="4495800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752600" y="5562600"/>
            <a:ext cx="12192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2060"/>
                </a:solidFill>
                <a:latin typeface="Arial Black" pitchFamily="34" charset="0"/>
              </a:rPr>
              <a:t>case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6248400" y="5562600"/>
            <a:ext cx="1143000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9900"/>
                </a:solidFill>
                <a:latin typeface="Arial Black" pitchFamily="34" charset="0"/>
              </a:rPr>
              <a:t>crate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572000" y="533400"/>
            <a:ext cx="381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62000" y="917575"/>
            <a:ext cx="18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54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5400">
                <a:solidFill>
                  <a:srgbClr val="FFFF66"/>
                </a:solidFill>
                <a:latin typeface="Times New Roman" pitchFamily="18" charset="0"/>
              </a:rPr>
            </a:br>
            <a:r>
              <a:rPr lang="en-US" sz="40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rgbClr val="FFFF66"/>
                </a:solidFill>
                <a:latin typeface="Times New Roman" pitchFamily="18" charset="0"/>
              </a:rPr>
            </a:b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184324" name="Picture 4" descr="marcontain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28625"/>
            <a:ext cx="7627938" cy="911225"/>
          </a:xfrm>
        </p:spPr>
        <p:txBody>
          <a:bodyPr/>
          <a:lstStyle/>
          <a:p>
            <a:pPr eaLnBrk="1" hangingPunct="1"/>
            <a:r>
              <a:rPr lang="en-US" sz="4200" smtClean="0">
                <a:solidFill>
                  <a:srgbClr val="800000"/>
                </a:solidFill>
                <a:latin typeface="Script MT Bold" pitchFamily="66" charset="0"/>
              </a:rPr>
              <a:t>Persyaratan Pemasukan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990600" y="3962400"/>
            <a:ext cx="67818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Bebas dari kulit kayu </a:t>
            </a:r>
            <a:r>
              <a:rPr lang="en-US" sz="1800" b="1">
                <a:latin typeface="Tahoma" pitchFamily="34" charset="0"/>
              </a:rPr>
              <a:t>(</a:t>
            </a:r>
            <a:r>
              <a:rPr lang="en-US" sz="1800" b="1" i="1">
                <a:latin typeface="Tahoma" pitchFamily="34" charset="0"/>
              </a:rPr>
              <a:t>debarked</a:t>
            </a:r>
            <a:r>
              <a:rPr lang="en-US" sz="1800" b="1">
                <a:latin typeface="Tahoma" pitchFamily="34" charset="0"/>
              </a:rPr>
              <a:t>).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990600" y="1676400"/>
            <a:ext cx="6934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80000"/>
              </a:lnSpc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melalui tempat-tempat pemasukan yang telah ditetapkan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990600" y="2667000"/>
            <a:ext cx="6858000" cy="106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dilaporkan dan diserahkan kepada Petugas Karantina </a:t>
            </a:r>
          </a:p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Tumbuhan di tempat pemasukan dan pengeluaran</a:t>
            </a:r>
          </a:p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untuk keperluan tindakan karantina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304800" y="1752600"/>
            <a:ext cx="533400" cy="5334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US" sz="1800">
                <a:latin typeface="Tahoma" pitchFamily="34" charset="0"/>
              </a:rPr>
              <a:t>1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304800" y="2819400"/>
            <a:ext cx="533400" cy="5334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US" sz="1800">
                <a:latin typeface="Tahoma" pitchFamily="34" charset="0"/>
              </a:rPr>
              <a:t>2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304800" y="3962400"/>
            <a:ext cx="533400" cy="5334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US" sz="1800">
                <a:latin typeface="Tahoma" pitchFamily="34" charset="0"/>
              </a:rPr>
              <a:t>3</a:t>
            </a:r>
          </a:p>
        </p:txBody>
      </p:sp>
      <p:sp>
        <p:nvSpPr>
          <p:cNvPr id="14345" name="AutoShape 10"/>
          <p:cNvSpPr>
            <a:spLocks noChangeArrowheads="1"/>
          </p:cNvSpPr>
          <p:nvPr/>
        </p:nvSpPr>
        <p:spPr bwMode="auto">
          <a:xfrm>
            <a:off x="990600" y="4800600"/>
            <a:ext cx="68580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Dibubuhi marka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4346" name="AutoShape 11"/>
          <p:cNvSpPr>
            <a:spLocks noChangeArrowheads="1"/>
          </p:cNvSpPr>
          <p:nvPr/>
        </p:nvSpPr>
        <p:spPr bwMode="auto">
          <a:xfrm>
            <a:off x="304800" y="4800600"/>
            <a:ext cx="533400" cy="5334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US" sz="1800">
                <a:latin typeface="Tahoma" pitchFamily="34" charset="0"/>
              </a:rPr>
              <a:t>4</a:t>
            </a:r>
          </a:p>
        </p:txBody>
      </p:sp>
      <p:sp>
        <p:nvSpPr>
          <p:cNvPr id="162832" name="AutoShape 16"/>
          <p:cNvSpPr>
            <a:spLocks noChangeArrowheads="1"/>
          </p:cNvSpPr>
          <p:nvPr/>
        </p:nvSpPr>
        <p:spPr bwMode="auto">
          <a:xfrm>
            <a:off x="5943600" y="5867400"/>
            <a:ext cx="2895600" cy="7620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tencil" pitchFamily="82" charset="0"/>
              </a:rPr>
              <a:t>penolakan</a:t>
            </a:r>
          </a:p>
        </p:txBody>
      </p:sp>
      <p:cxnSp>
        <p:nvCxnSpPr>
          <p:cNvPr id="14348" name="AutoShape 17"/>
          <p:cNvCxnSpPr>
            <a:cxnSpLocks noChangeShapeType="1"/>
            <a:stCxn id="14340" idx="3"/>
            <a:endCxn id="162832" idx="2"/>
          </p:cNvCxnSpPr>
          <p:nvPr/>
        </p:nvCxnSpPr>
        <p:spPr bwMode="auto">
          <a:xfrm flipH="1">
            <a:off x="7391400" y="2019300"/>
            <a:ext cx="533400" cy="3848100"/>
          </a:xfrm>
          <a:prstGeom prst="bentConnector4">
            <a:avLst>
              <a:gd name="adj1" fmla="val -42856"/>
              <a:gd name="adj2" fmla="val 92449"/>
            </a:avLst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4349" name="AutoShape 18"/>
          <p:cNvCxnSpPr>
            <a:cxnSpLocks noChangeShapeType="1"/>
            <a:stCxn id="14341" idx="3"/>
            <a:endCxn id="162832" idx="2"/>
          </p:cNvCxnSpPr>
          <p:nvPr/>
        </p:nvCxnSpPr>
        <p:spPr bwMode="auto">
          <a:xfrm flipH="1">
            <a:off x="7391400" y="3200400"/>
            <a:ext cx="457200" cy="2667000"/>
          </a:xfrm>
          <a:prstGeom prst="bentConnector4">
            <a:avLst>
              <a:gd name="adj1" fmla="val -65972"/>
              <a:gd name="adj2" fmla="val 89880"/>
            </a:avLst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4350" name="AutoShape 19"/>
          <p:cNvCxnSpPr>
            <a:cxnSpLocks noChangeShapeType="1"/>
            <a:stCxn id="14339" idx="3"/>
            <a:endCxn id="162832" idx="2"/>
          </p:cNvCxnSpPr>
          <p:nvPr/>
        </p:nvCxnSpPr>
        <p:spPr bwMode="auto">
          <a:xfrm flipH="1">
            <a:off x="7391400" y="4229100"/>
            <a:ext cx="381000" cy="1638300"/>
          </a:xfrm>
          <a:prstGeom prst="bentConnector4">
            <a:avLst>
              <a:gd name="adj1" fmla="val -101255"/>
              <a:gd name="adj2" fmla="val 82653"/>
            </a:avLst>
          </a:prstGeom>
          <a:noFill/>
          <a:ln w="762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</p:cxnSp>
      <p:sp>
        <p:nvSpPr>
          <p:cNvPr id="14351" name="WordArt 21"/>
          <p:cNvSpPr>
            <a:spLocks noChangeArrowheads="1" noChangeShapeType="1" noTextEdit="1"/>
          </p:cNvSpPr>
          <p:nvPr/>
        </p:nvSpPr>
        <p:spPr bwMode="auto">
          <a:xfrm rot="5400000">
            <a:off x="6757987" y="3529013"/>
            <a:ext cx="3552825" cy="3048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/>
            <a:r>
              <a:rPr lang="en-US" sz="3600" kern="10">
                <a:ln w="9525" cap="sq">
                  <a:solidFill>
                    <a:srgbClr val="800000"/>
                  </a:solidFill>
                  <a:miter lim="800000"/>
                  <a:headEnd type="none" w="sm" len="sm"/>
                  <a:tailEnd type="none" w="sm" len="sm"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79999"/>
                    </a:srgbClr>
                  </a:outerShdw>
                </a:effectLst>
                <a:latin typeface="Arial Black"/>
              </a:rPr>
              <a:t>tidak dipenuhi</a:t>
            </a: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altLang="zh-CN" smtClean="0">
                <a:solidFill>
                  <a:schemeClr val="hlink"/>
                </a:solidFill>
                <a:latin typeface="Gill Sans Ultra Bold Condensed" pitchFamily="34" charset="0"/>
              </a:rPr>
              <a:t>Pelaporan dan penyerahan</a:t>
            </a:r>
            <a:r>
              <a:rPr lang="en-US" altLang="zh-CN" smtClean="0">
                <a:solidFill>
                  <a:schemeClr val="hlink"/>
                </a:solidFill>
                <a:latin typeface="Gill Sans Ultra Bold Condensed" pitchFamily="34" charset="0"/>
                <a:ea typeface="宋体" pitchFamily="2" charset="-122"/>
              </a:rPr>
              <a:t> </a:t>
            </a:r>
            <a:endParaRPr lang="en-US" smtClean="0">
              <a:solidFill>
                <a:schemeClr val="hlink"/>
              </a:solidFill>
              <a:latin typeface="Gill Sans Ultra Bold Condensed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d-ID" altLang="zh-CN" sz="2800" smtClean="0">
                <a:latin typeface="Franklin Gothic Demi" pitchFamily="34" charset="0"/>
              </a:rPr>
              <a:t>Pelaporan dan penyerahan kemasan kayu kepada Petugas Karantina Tumbuhan  di tempat pemasukan untuk keperluan tindakan karantina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  <a:r>
              <a:rPr lang="id-ID" altLang="zh-CN" sz="2800" smtClean="0">
                <a:latin typeface="Franklin Gothic Demi" pitchFamily="34" charset="0"/>
              </a:rPr>
              <a:t>dilakukan paling lambat pada saat kemasan kayu tiba,  sebelum dikeluarkan dari tempat pemasukan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</a:p>
          <a:p>
            <a:pPr eaLnBrk="1" hangingPunct="1"/>
            <a:r>
              <a:rPr lang="id-ID" altLang="zh-CN" sz="2800" smtClean="0">
                <a:latin typeface="Franklin Gothic Demi" pitchFamily="34" charset="0"/>
              </a:rPr>
              <a:t>Pelaporan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  <a:r>
              <a:rPr lang="id-ID" altLang="zh-CN" sz="2800" smtClean="0">
                <a:latin typeface="Franklin Gothic Demi" pitchFamily="34" charset="0"/>
              </a:rPr>
              <a:t>dilakukan secara tertulis dengan menggunakan formulir seperti tercantum pada lampiran II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  <a:endParaRPr lang="en-US" sz="2800" smtClean="0">
              <a:latin typeface="Franklin Gothic Demi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4495800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chemeClr val="hlink"/>
                </a:solidFill>
                <a:latin typeface="Rockwell Extra Bold" pitchFamily="18" charset="0"/>
              </a:rPr>
              <a:t>MARKA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3276600"/>
          </a:xfrm>
        </p:spPr>
        <p:txBody>
          <a:bodyPr/>
          <a:lstStyle/>
          <a:p>
            <a:pPr eaLnBrk="1" hangingPunct="1"/>
            <a:r>
              <a:rPr lang="id-ID" altLang="zh-CN" sz="2800" smtClean="0">
                <a:latin typeface="Franklin Gothic Demi" pitchFamily="34" charset="0"/>
              </a:rPr>
              <a:t>Marka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: </a:t>
            </a:r>
            <a:r>
              <a:rPr lang="id-ID" altLang="zh-CN" sz="2800" smtClean="0">
                <a:latin typeface="Franklin Gothic Demi" pitchFamily="34" charset="0"/>
              </a:rPr>
              <a:t>tanda resmi dan diakui secara internasional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,</a:t>
            </a:r>
            <a:r>
              <a:rPr lang="id-ID" altLang="zh-CN" sz="2800" smtClean="0">
                <a:latin typeface="Franklin Gothic Demi" pitchFamily="34" charset="0"/>
              </a:rPr>
              <a:t> ditetapkan oleh </a:t>
            </a:r>
            <a:r>
              <a:rPr lang="id-ID" altLang="zh-CN" sz="2800" i="1" smtClean="0">
                <a:latin typeface="Franklin Gothic Demi" pitchFamily="34" charset="0"/>
              </a:rPr>
              <a:t>Interim Commision on Phytosanitary Measures</a:t>
            </a:r>
            <a:r>
              <a:rPr lang="id-ID" altLang="zh-CN" sz="2800" smtClean="0">
                <a:latin typeface="Franklin Gothic Demi" pitchFamily="34" charset="0"/>
              </a:rPr>
              <a:t> dalam </a:t>
            </a:r>
            <a:r>
              <a:rPr lang="id-ID" altLang="zh-CN" sz="2800" i="1" smtClean="0">
                <a:latin typeface="Franklin Gothic Demi" pitchFamily="34" charset="0"/>
              </a:rPr>
              <a:t>International Standards for Phytosanitary Measures</a:t>
            </a:r>
            <a:r>
              <a:rPr lang="id-ID" altLang="zh-CN" sz="2800" smtClean="0">
                <a:latin typeface="Franklin Gothic Demi" pitchFamily="34" charset="0"/>
              </a:rPr>
              <a:t> (ISPM) No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.</a:t>
            </a:r>
            <a:r>
              <a:rPr lang="id-ID" altLang="zh-CN" sz="2800" smtClean="0">
                <a:latin typeface="Franklin Gothic Demi" pitchFamily="34" charset="0"/>
              </a:rPr>
              <a:t>15</a:t>
            </a:r>
            <a:endParaRPr lang="en-US" altLang="zh-CN" sz="2800" smtClean="0">
              <a:latin typeface="Franklin Gothic Demi" pitchFamily="34" charset="0"/>
              <a:ea typeface="宋体" pitchFamily="2" charset="-122"/>
            </a:endParaRPr>
          </a:p>
          <a:p>
            <a:pPr eaLnBrk="1" hangingPunct="1"/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Dibubuhkan oleh pihak yang telah diregistrasi instansi yang berwenang di negara asal</a:t>
            </a:r>
            <a:endParaRPr lang="en-US" sz="2800" smtClean="0">
              <a:latin typeface="Franklin Gothic Demi" pitchFamily="34" charset="0"/>
            </a:endParaRPr>
          </a:p>
        </p:txBody>
      </p:sp>
      <p:pic>
        <p:nvPicPr>
          <p:cNvPr id="16388" name="Picture 4" descr="mark v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5532438"/>
            <a:ext cx="243840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mark d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5537200"/>
            <a:ext cx="21336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mark de h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538788"/>
            <a:ext cx="2057400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mark gb d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5572125"/>
            <a:ext cx="2667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152400"/>
            <a:ext cx="28956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altLang="zh-CN" sz="4000" smtClean="0">
                <a:solidFill>
                  <a:schemeClr val="hlink"/>
                </a:solidFill>
                <a:latin typeface="Gill Sans Ultra Bold Condensed" pitchFamily="34" charset="0"/>
              </a:rPr>
              <a:t>TINDAKAN KARANTINA </a:t>
            </a:r>
            <a:r>
              <a:rPr lang="en-US" altLang="zh-CN" sz="4000" smtClean="0">
                <a:solidFill>
                  <a:schemeClr val="hlink"/>
                </a:solidFill>
                <a:latin typeface="Gill Sans Ultra Bold Condensed" pitchFamily="34" charset="0"/>
                <a:ea typeface="宋体" pitchFamily="2" charset="-122"/>
              </a:rPr>
              <a:t/>
            </a:r>
            <a:br>
              <a:rPr lang="en-US" altLang="zh-CN" sz="4000" smtClean="0">
                <a:solidFill>
                  <a:schemeClr val="hlink"/>
                </a:solidFill>
                <a:latin typeface="Gill Sans Ultra Bold Condensed" pitchFamily="34" charset="0"/>
                <a:ea typeface="宋体" pitchFamily="2" charset="-122"/>
              </a:rPr>
            </a:br>
            <a:r>
              <a:rPr lang="id-ID" altLang="zh-CN" sz="2800" smtClean="0">
                <a:solidFill>
                  <a:schemeClr val="hlink"/>
                </a:solidFill>
                <a:latin typeface="Gill Sans Ultra Bold Condensed" pitchFamily="34" charset="0"/>
              </a:rPr>
              <a:t>TERHADAP PEMASUKAN KEMASAN KAYU</a:t>
            </a:r>
            <a:r>
              <a:rPr lang="en-US" altLang="zh-CN" sz="4000" smtClean="0">
                <a:solidFill>
                  <a:schemeClr val="hlink"/>
                </a:solidFill>
                <a:latin typeface="Gill Sans Ultra Bold Condensed" pitchFamily="34" charset="0"/>
                <a:ea typeface="宋体" pitchFamily="2" charset="-122"/>
              </a:rPr>
              <a:t> </a:t>
            </a:r>
            <a:endParaRPr lang="en-US" sz="4000" smtClean="0">
              <a:solidFill>
                <a:schemeClr val="hlink"/>
              </a:solidFill>
              <a:latin typeface="Gill Sans Ultra Bold Condensed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2038" y="1766888"/>
            <a:ext cx="7769225" cy="45577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d-ID" altLang="zh-CN" sz="2400" smtClean="0">
                <a:latin typeface="Franklin Gothic Demi" pitchFamily="34" charset="0"/>
              </a:rPr>
              <a:t>Setiap pemasukan kemasan kayu ke dalam wilayah RI dilakukan tindakan karantina oleh Petugas Karantina Tumbuhan</a:t>
            </a:r>
            <a:r>
              <a:rPr lang="en-US" altLang="zh-CN" sz="2400" smtClean="0">
                <a:latin typeface="Franklin Gothic Demi" pitchFamily="34" charset="0"/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id-ID" altLang="zh-CN" sz="2400" smtClean="0">
                <a:latin typeface="Franklin Gothic Demi" pitchFamily="34" charset="0"/>
              </a:rPr>
              <a:t>meliputi pemeriksaan, perlakuan, penolakan, pemusnahan dan/atau pembebasan</a:t>
            </a:r>
            <a:r>
              <a:rPr lang="en-US" altLang="zh-CN" sz="2400" smtClean="0">
                <a:latin typeface="Franklin Gothic Demi" pitchFamily="34" charset="0"/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id-ID" altLang="zh-CN" sz="2400" smtClean="0">
                <a:latin typeface="Franklin Gothic Demi" pitchFamily="34" charset="0"/>
              </a:rPr>
              <a:t>dapat dilakukan di atas atau setelah diturunkan dari alat angkut, baik di tempat pemasukan maupun di luar tempat pemasukan</a:t>
            </a:r>
            <a:r>
              <a:rPr lang="en-US" altLang="zh-CN" sz="2400" smtClean="0">
                <a:latin typeface="Franklin Gothic Demi" pitchFamily="34" charset="0"/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id-ID" altLang="zh-CN" sz="2400" smtClean="0">
                <a:latin typeface="Franklin Gothic Demi" pitchFamily="34" charset="0"/>
              </a:rPr>
              <a:t>Petugas Karantina Tumbuhan dalam melaksanakan tindakan karantina dapat berkoordinasi dengan pihak terkait, antara lain Bea dan Cukai dan/atau  Administrator Pelabuhan</a:t>
            </a:r>
            <a:r>
              <a:rPr lang="en-US" altLang="zh-CN" sz="2400" smtClean="0">
                <a:latin typeface="Franklin Gothic Demi" pitchFamily="34" charset="0"/>
                <a:ea typeface="宋体" pitchFamily="2" charset="-122"/>
              </a:rPr>
              <a:t> 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  <a:latin typeface="Gill Sans Ultra Bold Condensed" pitchFamily="34" charset="0"/>
              </a:rPr>
              <a:t>TINDAKAN PEMERIKSAAN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d-ID" altLang="zh-CN" sz="2800" smtClean="0">
                <a:latin typeface="Franklin Gothic Demi" pitchFamily="34" charset="0"/>
              </a:rPr>
              <a:t>dilakukan secara random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id-ID" altLang="zh-CN" sz="2800" smtClean="0">
                <a:latin typeface="Franklin Gothic Demi" pitchFamily="34" charset="0"/>
              </a:rPr>
              <a:t>dilakukan antara lain berdasarkan Analisis Risiko Organisme Penggangu Tumbuhan, negara asal, jenis komoditas yang dikemas, dan/atau kinerja pemilik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 </a:t>
            </a:r>
            <a:endParaRPr lang="en-US" sz="2800" smtClean="0">
              <a:latin typeface="Franklin Gothic Dem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d-ID" altLang="zh-CN" sz="2800" smtClean="0">
                <a:latin typeface="Franklin Gothic Demi" pitchFamily="34" charset="0"/>
              </a:rPr>
              <a:t>dilakukan untuk mengetahui keberadaan, kebenaran dan keabsahan marka, kondisi fisik, kesesuaian terhadap ketentuan teknis, dan mendeteksi kemungkinkan adanya infestasi OPTK seperti tercantum pada lampiran III </a:t>
            </a:r>
            <a:endParaRPr lang="en-US" sz="2800" smtClean="0">
              <a:latin typeface="Franklin Gothic Demi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AutoShape 4"/>
          <p:cNvSpPr>
            <a:spLocks noChangeArrowheads="1"/>
          </p:cNvSpPr>
          <p:nvPr/>
        </p:nvSpPr>
        <p:spPr bwMode="auto">
          <a:xfrm>
            <a:off x="2819400" y="2971800"/>
            <a:ext cx="2819400" cy="6858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CCCCFF"/>
              </a:gs>
              <a:gs pos="9000">
                <a:srgbClr val="99CCFF"/>
              </a:gs>
              <a:gs pos="18000">
                <a:srgbClr val="9966FF"/>
              </a:gs>
              <a:gs pos="30500">
                <a:srgbClr val="CC99FF"/>
              </a:gs>
              <a:gs pos="41001">
                <a:srgbClr val="99CCFF"/>
              </a:gs>
              <a:gs pos="50000">
                <a:srgbClr val="CCCCFF"/>
              </a:gs>
              <a:gs pos="59000">
                <a:srgbClr val="99CCFF"/>
              </a:gs>
              <a:gs pos="69500">
                <a:srgbClr val="CC99FF"/>
              </a:gs>
              <a:gs pos="82000">
                <a:srgbClr val="9966FF"/>
              </a:gs>
              <a:gs pos="91001">
                <a:srgbClr val="99CCFF"/>
              </a:gs>
              <a:gs pos="100000">
                <a:srgbClr val="CCCC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Stencil" pitchFamily="82" charset="0"/>
              </a:rPr>
              <a:t>perlakuan</a:t>
            </a:r>
            <a:r>
              <a:rPr lang="en-US" sz="1800" b="1">
                <a:effectLst>
                  <a:outerShdw blurRad="38100" dist="38100" dir="2700000" algn="tl">
                    <a:srgbClr val="FFFFFF"/>
                  </a:outerShdw>
                </a:effectLst>
                <a:latin typeface="Stencil" pitchFamily="82" charset="0"/>
              </a:rPr>
              <a:t> </a:t>
            </a:r>
          </a:p>
        </p:txBody>
      </p:sp>
      <p:sp>
        <p:nvSpPr>
          <p:cNvPr id="19459" name="AutoShape 5"/>
          <p:cNvSpPr>
            <a:spLocks noChangeArrowheads="1"/>
          </p:cNvSpPr>
          <p:nvPr/>
        </p:nvSpPr>
        <p:spPr bwMode="auto">
          <a:xfrm>
            <a:off x="762000" y="1752600"/>
            <a:ext cx="2362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TIDAK ADA </a:t>
            </a:r>
          </a:p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marka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3429000" y="1752600"/>
            <a:ext cx="2286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marka </a:t>
            </a:r>
          </a:p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TIDAK sesuai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9461" name="AutoShape 7"/>
          <p:cNvSpPr>
            <a:spLocks noChangeArrowheads="1"/>
          </p:cNvSpPr>
          <p:nvPr/>
        </p:nvSpPr>
        <p:spPr bwMode="auto">
          <a:xfrm>
            <a:off x="6019800" y="1752600"/>
            <a:ext cx="21336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TIDAK bebas </a:t>
            </a:r>
          </a:p>
          <a:p>
            <a:pPr eaLnBrk="0" hangingPunct="0">
              <a:spcBef>
                <a:spcPct val="0"/>
              </a:spcBef>
            </a:pPr>
            <a:r>
              <a:rPr lang="fi-FI" sz="2000">
                <a:latin typeface="Tahoma" pitchFamily="34" charset="0"/>
              </a:rPr>
              <a:t>OPTK</a:t>
            </a:r>
            <a:endParaRPr lang="en-US" sz="2000">
              <a:latin typeface="Tahoma" pitchFamily="34" charset="0"/>
            </a:endParaRPr>
          </a:p>
        </p:txBody>
      </p:sp>
      <p:sp>
        <p:nvSpPr>
          <p:cNvPr id="165896" name="AutoShape 8"/>
          <p:cNvSpPr>
            <a:spLocks noChangeArrowheads="1"/>
          </p:cNvSpPr>
          <p:nvPr/>
        </p:nvSpPr>
        <p:spPr bwMode="auto">
          <a:xfrm>
            <a:off x="5029200" y="4572000"/>
            <a:ext cx="2514600" cy="7620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tencil" pitchFamily="82" charset="0"/>
              </a:rPr>
              <a:t>penolakan</a:t>
            </a:r>
          </a:p>
        </p:txBody>
      </p:sp>
      <p:cxnSp>
        <p:nvCxnSpPr>
          <p:cNvPr id="19463" name="AutoShape 9"/>
          <p:cNvCxnSpPr>
            <a:cxnSpLocks noChangeShapeType="1"/>
            <a:stCxn id="19459" idx="2"/>
            <a:endCxn id="165892" idx="2"/>
          </p:cNvCxnSpPr>
          <p:nvPr/>
        </p:nvCxnSpPr>
        <p:spPr bwMode="auto">
          <a:xfrm rot="16200000" flipH="1">
            <a:off x="2819400" y="1562100"/>
            <a:ext cx="533400" cy="2286000"/>
          </a:xfrm>
          <a:prstGeom prst="bentConnector3">
            <a:avLst>
              <a:gd name="adj1" fmla="val 50000"/>
            </a:avLst>
          </a:prstGeom>
          <a:noFill/>
          <a:ln w="57150" cap="sq">
            <a:solidFill>
              <a:srgbClr val="440000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9464" name="AutoShape 10"/>
          <p:cNvCxnSpPr>
            <a:cxnSpLocks noChangeShapeType="1"/>
            <a:stCxn id="19460" idx="2"/>
            <a:endCxn id="165892" idx="2"/>
          </p:cNvCxnSpPr>
          <p:nvPr/>
        </p:nvCxnSpPr>
        <p:spPr bwMode="auto">
          <a:xfrm rot="5400000">
            <a:off x="4133850" y="2533650"/>
            <a:ext cx="533400" cy="342900"/>
          </a:xfrm>
          <a:prstGeom prst="bentConnector3">
            <a:avLst>
              <a:gd name="adj1" fmla="val 50000"/>
            </a:avLst>
          </a:prstGeom>
          <a:noFill/>
          <a:ln w="57150" cap="sq">
            <a:solidFill>
              <a:srgbClr val="440000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9465" name="AutoShape 11"/>
          <p:cNvCxnSpPr>
            <a:cxnSpLocks noChangeShapeType="1"/>
            <a:stCxn id="19461" idx="2"/>
            <a:endCxn id="165892" idx="2"/>
          </p:cNvCxnSpPr>
          <p:nvPr/>
        </p:nvCxnSpPr>
        <p:spPr bwMode="auto">
          <a:xfrm rot="5400000">
            <a:off x="5391150" y="1276350"/>
            <a:ext cx="533400" cy="2857500"/>
          </a:xfrm>
          <a:prstGeom prst="bentConnector3">
            <a:avLst>
              <a:gd name="adj1" fmla="val 50000"/>
            </a:avLst>
          </a:prstGeom>
          <a:noFill/>
          <a:ln w="57150" cap="sq">
            <a:solidFill>
              <a:srgbClr val="440000"/>
            </a:solidFill>
            <a:miter lim="800000"/>
            <a:headEnd type="none" w="sm" len="sm"/>
            <a:tailEnd type="triangle" w="sm" len="sm"/>
          </a:ln>
        </p:spPr>
      </p:cxnSp>
      <p:sp>
        <p:nvSpPr>
          <p:cNvPr id="165900" name="AutoShape 12"/>
          <p:cNvSpPr>
            <a:spLocks noChangeArrowheads="1"/>
          </p:cNvSpPr>
          <p:nvPr/>
        </p:nvSpPr>
        <p:spPr bwMode="auto">
          <a:xfrm>
            <a:off x="990600" y="4572000"/>
            <a:ext cx="2286000" cy="7620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009900"/>
              </a:gs>
              <a:gs pos="50000">
                <a:srgbClr val="009900">
                  <a:gamma/>
                  <a:shade val="46275"/>
                  <a:invGamma/>
                </a:srgbClr>
              </a:gs>
              <a:gs pos="100000">
                <a:srgbClr val="0099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id-ID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tencil" pitchFamily="82" charset="0"/>
              </a:rPr>
              <a:t>pembebasan</a:t>
            </a:r>
            <a:endParaRPr lang="en-US" sz="2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tencil" pitchFamily="82" charset="0"/>
            </a:endParaRPr>
          </a:p>
        </p:txBody>
      </p:sp>
      <p:sp>
        <p:nvSpPr>
          <p:cNvPr id="19467" name="AutoShape 13"/>
          <p:cNvSpPr>
            <a:spLocks noChangeArrowheads="1"/>
          </p:cNvSpPr>
          <p:nvPr/>
        </p:nvSpPr>
        <p:spPr bwMode="auto">
          <a:xfrm>
            <a:off x="2209800" y="5334000"/>
            <a:ext cx="1524000" cy="838200"/>
          </a:xfrm>
          <a:prstGeom prst="flowChart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US" sz="1800" b="1">
                <a:latin typeface="Stencil" pitchFamily="82" charset="0"/>
              </a:rPr>
              <a:t>Sertifikat </a:t>
            </a:r>
          </a:p>
          <a:p>
            <a:pPr eaLnBrk="0" hangingPunct="0">
              <a:spcBef>
                <a:spcPct val="0"/>
              </a:spcBef>
            </a:pPr>
            <a:r>
              <a:rPr lang="en-US" sz="1800" b="1">
                <a:latin typeface="Stencil" pitchFamily="82" charset="0"/>
              </a:rPr>
              <a:t>Pelepasan</a:t>
            </a:r>
          </a:p>
        </p:txBody>
      </p:sp>
      <p:cxnSp>
        <p:nvCxnSpPr>
          <p:cNvPr id="19468" name="AutoShape 14"/>
          <p:cNvCxnSpPr>
            <a:cxnSpLocks noChangeShapeType="1"/>
            <a:stCxn id="165892" idx="2"/>
            <a:endCxn id="165900" idx="2"/>
          </p:cNvCxnSpPr>
          <p:nvPr/>
        </p:nvCxnSpPr>
        <p:spPr bwMode="auto">
          <a:xfrm rot="5400000">
            <a:off x="2724150" y="3067050"/>
            <a:ext cx="914400" cy="2095500"/>
          </a:xfrm>
          <a:prstGeom prst="bentConnector3">
            <a:avLst>
              <a:gd name="adj1" fmla="val 50000"/>
            </a:avLst>
          </a:prstGeom>
          <a:noFill/>
          <a:ln w="57150" cap="sq">
            <a:solidFill>
              <a:srgbClr val="008000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9469" name="AutoShape 15"/>
          <p:cNvCxnSpPr>
            <a:cxnSpLocks noChangeShapeType="1"/>
          </p:cNvCxnSpPr>
          <p:nvPr/>
        </p:nvCxnSpPr>
        <p:spPr bwMode="auto">
          <a:xfrm rot="16200000" flipH="1">
            <a:off x="4838700" y="3086100"/>
            <a:ext cx="914400" cy="2057400"/>
          </a:xfrm>
          <a:prstGeom prst="bentConnector3">
            <a:avLst>
              <a:gd name="adj1" fmla="val 50000"/>
            </a:avLst>
          </a:prstGeom>
          <a:noFill/>
          <a:ln w="57150" cap="sq">
            <a:solidFill>
              <a:srgbClr val="440000"/>
            </a:solidFill>
            <a:miter lim="800000"/>
            <a:headEnd type="none" w="sm" len="sm"/>
            <a:tailEnd type="triangle" w="sm" len="sm"/>
          </a:ln>
        </p:spPr>
      </p:cxnSp>
      <p:sp>
        <p:nvSpPr>
          <p:cNvPr id="19470" name="Text Box 16"/>
          <p:cNvSpPr txBox="1">
            <a:spLocks noChangeArrowheads="1"/>
          </p:cNvSpPr>
          <p:nvPr/>
        </p:nvSpPr>
        <p:spPr bwMode="auto">
          <a:xfrm>
            <a:off x="2743200" y="3733800"/>
            <a:ext cx="12192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berhasil</a:t>
            </a:r>
          </a:p>
        </p:txBody>
      </p:sp>
      <p:sp>
        <p:nvSpPr>
          <p:cNvPr id="19471" name="Text Box 17"/>
          <p:cNvSpPr txBox="1">
            <a:spLocks noChangeArrowheads="1"/>
          </p:cNvSpPr>
          <p:nvPr/>
        </p:nvSpPr>
        <p:spPr bwMode="auto">
          <a:xfrm>
            <a:off x="4419600" y="3733800"/>
            <a:ext cx="16764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TIDAK berhasil</a:t>
            </a:r>
          </a:p>
        </p:txBody>
      </p:sp>
      <p:sp>
        <p:nvSpPr>
          <p:cNvPr id="165906" name="AutoShape 18"/>
          <p:cNvSpPr>
            <a:spLocks noChangeArrowheads="1"/>
          </p:cNvSpPr>
          <p:nvPr/>
        </p:nvSpPr>
        <p:spPr bwMode="auto">
          <a:xfrm>
            <a:off x="5105400" y="5715000"/>
            <a:ext cx="2514600" cy="68580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4D0808"/>
              </a:gs>
              <a:gs pos="15000">
                <a:srgbClr val="FF0300"/>
              </a:gs>
              <a:gs pos="27500">
                <a:srgbClr val="FF7A00"/>
              </a:gs>
              <a:gs pos="50000">
                <a:srgbClr val="FFF200"/>
              </a:gs>
              <a:gs pos="72500">
                <a:srgbClr val="FF7A00"/>
              </a:gs>
              <a:gs pos="85000">
                <a:srgbClr val="FF0300"/>
              </a:gs>
              <a:gs pos="100000">
                <a:srgbClr val="4D0808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en-US" sz="240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pemusnahan</a:t>
            </a:r>
          </a:p>
        </p:txBody>
      </p:sp>
      <p:sp>
        <p:nvSpPr>
          <p:cNvPr id="19473" name="AutoShape 19"/>
          <p:cNvSpPr>
            <a:spLocks noChangeArrowheads="1"/>
          </p:cNvSpPr>
          <p:nvPr/>
        </p:nvSpPr>
        <p:spPr bwMode="auto">
          <a:xfrm>
            <a:off x="7772400" y="5181600"/>
            <a:ext cx="838200" cy="685800"/>
          </a:xfrm>
          <a:prstGeom prst="diamond">
            <a:avLst/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/>
              <a:t>14 HK</a:t>
            </a:r>
          </a:p>
        </p:txBody>
      </p:sp>
      <p:cxnSp>
        <p:nvCxnSpPr>
          <p:cNvPr id="19474" name="AutoShape 21"/>
          <p:cNvCxnSpPr>
            <a:cxnSpLocks noChangeShapeType="1"/>
            <a:stCxn id="165896" idx="2"/>
            <a:endCxn id="19473" idx="0"/>
          </p:cNvCxnSpPr>
          <p:nvPr/>
        </p:nvCxnSpPr>
        <p:spPr bwMode="auto">
          <a:xfrm>
            <a:off x="7543800" y="4953000"/>
            <a:ext cx="647700" cy="228600"/>
          </a:xfrm>
          <a:prstGeom prst="bentConnector2">
            <a:avLst/>
          </a:prstGeom>
          <a:noFill/>
          <a:ln w="5715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</p:cxnSp>
      <p:cxnSp>
        <p:nvCxnSpPr>
          <p:cNvPr id="19475" name="AutoShape 22"/>
          <p:cNvCxnSpPr>
            <a:cxnSpLocks noChangeShapeType="1"/>
            <a:stCxn id="19473" idx="2"/>
            <a:endCxn id="165906" idx="2"/>
          </p:cNvCxnSpPr>
          <p:nvPr/>
        </p:nvCxnSpPr>
        <p:spPr bwMode="auto">
          <a:xfrm rot="5400000">
            <a:off x="7810500" y="5676900"/>
            <a:ext cx="190500" cy="571500"/>
          </a:xfrm>
          <a:prstGeom prst="bentConnector2">
            <a:avLst/>
          </a:prstGeom>
          <a:noFill/>
          <a:ln w="5715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</p:cxnSp>
      <p:sp>
        <p:nvSpPr>
          <p:cNvPr id="19476" name="Rectangle 24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153400" cy="917575"/>
          </a:xfrm>
          <a:solidFill>
            <a:srgbClr val="F6C292"/>
          </a:solidFill>
        </p:spPr>
        <p:txBody>
          <a:bodyPr anchor="ctr"/>
          <a:lstStyle/>
          <a:p>
            <a:pPr eaLnBrk="1" hangingPunct="1"/>
            <a:r>
              <a:rPr lang="en-US" sz="4000" smtClean="0">
                <a:latin typeface="Script MT Bold" pitchFamily="66" charset="0"/>
              </a:rPr>
              <a:t>Setelah dilakukan</a:t>
            </a:r>
            <a:r>
              <a:rPr lang="en-US" smtClean="0"/>
              <a:t> </a:t>
            </a:r>
            <a:r>
              <a:rPr lang="en-US" smtClean="0">
                <a:latin typeface="Rockwell" pitchFamily="18" charset="0"/>
              </a:rPr>
              <a:t>PEMERIKSAAN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077200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Ultra Bold Condensed" pitchFamily="34" charset="0"/>
              </a:rPr>
              <a:t>PERLAKUAN KEMASAN KAYU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66888"/>
            <a:ext cx="8069263" cy="4405312"/>
          </a:xfrm>
        </p:spPr>
        <p:txBody>
          <a:bodyPr/>
          <a:lstStyle/>
          <a:p>
            <a:pPr algn="just" eaLnBrk="1" hangingPunct="1"/>
            <a:r>
              <a:rPr lang="en-US" sz="3600" b="1" smtClean="0">
                <a:solidFill>
                  <a:schemeClr val="folHlink"/>
                </a:solidFill>
                <a:latin typeface="Franklin Gothic Demi" pitchFamily="34" charset="0"/>
              </a:rPr>
              <a:t>Pemanasan (</a:t>
            </a:r>
            <a:r>
              <a:rPr lang="en-US" sz="3600" b="1" i="1" smtClean="0">
                <a:solidFill>
                  <a:schemeClr val="folHlink"/>
                </a:solidFill>
                <a:latin typeface="Franklin Gothic Demi" pitchFamily="34" charset="0"/>
              </a:rPr>
              <a:t>heat treatment</a:t>
            </a:r>
            <a:r>
              <a:rPr lang="en-US" sz="3600" b="1" smtClean="0">
                <a:solidFill>
                  <a:schemeClr val="folHlink"/>
                </a:solidFill>
                <a:latin typeface="Franklin Gothic Demi" pitchFamily="34" charset="0"/>
              </a:rPr>
              <a:t>/HT)</a:t>
            </a:r>
            <a:r>
              <a:rPr lang="en-US" sz="3600" b="1" smtClean="0">
                <a:latin typeface="Franklin Gothic Demi" pitchFamily="34" charset="0"/>
              </a:rPr>
              <a:t> :</a:t>
            </a:r>
          </a:p>
          <a:p>
            <a:pPr lvl="1" algn="just" eaLnBrk="1" hangingPunct="1"/>
            <a:r>
              <a:rPr lang="en-US" b="1" smtClean="0">
                <a:latin typeface="Franklin Gothic Demi" pitchFamily="34" charset="0"/>
              </a:rPr>
              <a:t>Kemasan kayu harus diberi perlakuan dengan pemanasan dalam suhu paling kurang </a:t>
            </a:r>
            <a:r>
              <a:rPr lang="en-US" b="1" smtClean="0">
                <a:solidFill>
                  <a:schemeClr val="hlink"/>
                </a:solidFill>
                <a:latin typeface="Franklin Gothic Demi" pitchFamily="34" charset="0"/>
              </a:rPr>
              <a:t>56</a:t>
            </a:r>
            <a:r>
              <a:rPr lang="en-US" b="1" baseline="30000" smtClean="0">
                <a:solidFill>
                  <a:schemeClr val="hlink"/>
                </a:solidFill>
                <a:latin typeface="Franklin Gothic Demi" pitchFamily="34" charset="0"/>
              </a:rPr>
              <a:t>0</a:t>
            </a:r>
            <a:r>
              <a:rPr lang="en-US" b="1" smtClean="0">
                <a:solidFill>
                  <a:schemeClr val="hlink"/>
                </a:solidFill>
                <a:latin typeface="Franklin Gothic Demi" pitchFamily="34" charset="0"/>
              </a:rPr>
              <a:t>C (</a:t>
            </a:r>
            <a:r>
              <a:rPr lang="en-US" b="1" i="1" smtClean="0">
                <a:solidFill>
                  <a:schemeClr val="hlink"/>
                </a:solidFill>
                <a:latin typeface="Franklin Gothic Demi" pitchFamily="34" charset="0"/>
              </a:rPr>
              <a:t>core temperature</a:t>
            </a:r>
            <a:r>
              <a:rPr lang="en-US" b="1" smtClean="0">
                <a:solidFill>
                  <a:schemeClr val="hlink"/>
                </a:solidFill>
                <a:latin typeface="Franklin Gothic Demi" pitchFamily="34" charset="0"/>
              </a:rPr>
              <a:t>)</a:t>
            </a:r>
            <a:r>
              <a:rPr lang="en-US" b="1" smtClean="0">
                <a:latin typeface="Franklin Gothic Demi" pitchFamily="34" charset="0"/>
              </a:rPr>
              <a:t> selama paling kurang </a:t>
            </a:r>
            <a:r>
              <a:rPr lang="en-US" b="1" smtClean="0">
                <a:solidFill>
                  <a:schemeClr val="hlink"/>
                </a:solidFill>
                <a:latin typeface="Franklin Gothic Demi" pitchFamily="34" charset="0"/>
              </a:rPr>
              <a:t>30 menit</a:t>
            </a:r>
            <a:r>
              <a:rPr lang="en-US" b="1" smtClean="0">
                <a:latin typeface="Franklin Gothic Demi" pitchFamily="34" charset="0"/>
              </a:rPr>
              <a:t>. </a:t>
            </a:r>
          </a:p>
          <a:p>
            <a:pPr lvl="1" algn="just" eaLnBrk="1" hangingPunct="1"/>
            <a:r>
              <a:rPr lang="en-US" b="1" smtClean="0">
                <a:latin typeface="Franklin Gothic Demi" pitchFamily="34" charset="0"/>
              </a:rPr>
              <a:t>KD (</a:t>
            </a:r>
            <a:r>
              <a:rPr lang="en-US" b="1" i="1" smtClean="0">
                <a:latin typeface="Franklin Gothic Demi" pitchFamily="34" charset="0"/>
              </a:rPr>
              <a:t>kiln dryng</a:t>
            </a:r>
            <a:r>
              <a:rPr lang="en-US" b="1" smtClean="0">
                <a:latin typeface="Franklin Gothic Demi" pitchFamily="34" charset="0"/>
              </a:rPr>
              <a:t>) atau CPI (</a:t>
            </a:r>
            <a:r>
              <a:rPr lang="en-US" b="1" i="1" smtClean="0">
                <a:latin typeface="Franklin Gothic Demi" pitchFamily="34" charset="0"/>
              </a:rPr>
              <a:t>chemical pressure impregnation</a:t>
            </a:r>
            <a:r>
              <a:rPr lang="en-US" b="1" smtClean="0">
                <a:latin typeface="Franklin Gothic Demi" pitchFamily="34" charset="0"/>
              </a:rPr>
              <a:t>) dapat dianggap sebagai pemanasan sejauh hal itu memenuhi standar HT.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Ultra Bold Condensed" pitchFamily="34" charset="0"/>
              </a:rPr>
              <a:t>PERLAKUAN FUMIGASI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548563" cy="26527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d-ID" altLang="zh-CN" sz="2800" smtClean="0">
                <a:latin typeface="Franklin Gothic Demi" pitchFamily="34" charset="0"/>
              </a:rPr>
              <a:t>Fumigasi </a:t>
            </a:r>
            <a:r>
              <a:rPr lang="en-US" altLang="zh-CN" sz="2800" smtClean="0">
                <a:latin typeface="Franklin Gothic Demi" pitchFamily="34" charset="0"/>
                <a:ea typeface="宋体" pitchFamily="2" charset="-122"/>
              </a:rPr>
              <a:t>:</a:t>
            </a:r>
            <a:r>
              <a:rPr lang="id-ID" altLang="zh-CN" sz="2800" smtClean="0">
                <a:latin typeface="Franklin Gothic Demi" pitchFamily="34" charset="0"/>
              </a:rPr>
              <a:t> tindakan perlakuan terhadap kemasan kayu dengan menggunakan fumigan di dalam ruang yang kedap gas pada konsentrasi, waktu dan suhu tertentu</a:t>
            </a:r>
            <a:r>
              <a:rPr lang="en-US" altLang="zh-CN" sz="2800" smtClean="0">
                <a:latin typeface="Berlin Sans FB Demi" pitchFamily="34" charset="0"/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hlink"/>
                </a:solidFill>
                <a:latin typeface="Franklin Gothic Demi" pitchFamily="34" charset="0"/>
              </a:rPr>
              <a:t>Fumigasi metil bromida</a:t>
            </a:r>
            <a:r>
              <a:rPr lang="en-US" sz="2800" smtClean="0">
                <a:latin typeface="Franklin Gothic Demi" pitchFamily="34" charset="0"/>
              </a:rPr>
              <a:t> (MB) dengan dosis : </a:t>
            </a:r>
            <a:r>
              <a:rPr lang="en-US" sz="2800" smtClean="0">
                <a:solidFill>
                  <a:schemeClr val="hlink"/>
                </a:solidFill>
                <a:latin typeface="Franklin Gothic Demi" pitchFamily="34" charset="0"/>
              </a:rPr>
              <a:t>48gr/m</a:t>
            </a:r>
            <a:r>
              <a:rPr lang="en-US" sz="2800" baseline="30000" smtClean="0">
                <a:solidFill>
                  <a:schemeClr val="hlink"/>
                </a:solidFill>
                <a:latin typeface="Franklin Gothic Demi" pitchFamily="34" charset="0"/>
              </a:rPr>
              <a:t>3</a:t>
            </a:r>
            <a:r>
              <a:rPr lang="en-US" sz="2800" smtClean="0">
                <a:solidFill>
                  <a:schemeClr val="hlink"/>
                </a:solidFill>
                <a:latin typeface="Franklin Gothic Demi" pitchFamily="34" charset="0"/>
              </a:rPr>
              <a:t>/24 jam/&gt; 21</a:t>
            </a:r>
            <a:r>
              <a:rPr lang="en-US" sz="2800" baseline="30000" smtClean="0">
                <a:solidFill>
                  <a:schemeClr val="hlink"/>
                </a:solidFill>
                <a:latin typeface="Franklin Gothic Demi" pitchFamily="34" charset="0"/>
              </a:rPr>
              <a:t>0</a:t>
            </a:r>
            <a:r>
              <a:rPr lang="en-US" sz="2800" smtClean="0">
                <a:solidFill>
                  <a:schemeClr val="hlink"/>
                </a:solidFill>
                <a:latin typeface="Franklin Gothic Demi" pitchFamily="34" charset="0"/>
              </a:rPr>
              <a:t>C</a:t>
            </a:r>
            <a:r>
              <a:rPr lang="en-US" sz="2800" smtClean="0">
                <a:latin typeface="Franklin Gothic Demi" pitchFamily="34" charset="0"/>
              </a:rPr>
              <a:t>.</a:t>
            </a:r>
          </a:p>
        </p:txBody>
      </p:sp>
      <p:graphicFrame>
        <p:nvGraphicFramePr>
          <p:cNvPr id="192516" name="Group 4"/>
          <p:cNvGraphicFramePr>
            <a:graphicFrameLocks noGrp="1"/>
          </p:cNvGraphicFramePr>
          <p:nvPr>
            <p:ph sz="half" idx="2"/>
          </p:nvPr>
        </p:nvGraphicFramePr>
        <p:xfrm>
          <a:off x="914400" y="4343400"/>
          <a:ext cx="7772400" cy="1974533"/>
        </p:xfrm>
        <a:graphic>
          <a:graphicData uri="http://schemas.openxmlformats.org/drawingml/2006/table">
            <a:tbl>
              <a:tblPr/>
              <a:tblGrid>
                <a:gridCol w="1382713"/>
                <a:gridCol w="1350962"/>
                <a:gridCol w="1306513"/>
                <a:gridCol w="1301750"/>
                <a:gridCol w="1306512"/>
                <a:gridCol w="1123950"/>
              </a:tblGrid>
              <a:tr h="3937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Temperatur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Dosis</a:t>
                      </a: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(gr/m</a:t>
                      </a:r>
                      <a:r>
                        <a:rPr kumimoji="0" lang="id-ID" altLang="zh-CN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</a:t>
                      </a: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)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Konsentrasi minimum (gr/m</a:t>
                      </a:r>
                      <a:r>
                        <a:rPr kumimoji="0" lang="id-ID" altLang="zh-CN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</a:t>
                      </a: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) pada waktu (CT)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2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 jam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4 jam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12 jam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24 jam</a:t>
                      </a:r>
                      <a:endParaRPr kumimoji="0" lang="id-ID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21</a:t>
                      </a:r>
                      <a:r>
                        <a:rPr kumimoji="0" lang="id-ID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0</a:t>
                      </a: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C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48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36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31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28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24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16</a:t>
                      </a:r>
                      <a:r>
                        <a:rPr kumimoji="0" lang="id-ID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0</a:t>
                      </a: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C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56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42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36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32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28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10</a:t>
                      </a:r>
                      <a:r>
                        <a:rPr kumimoji="0" lang="id-ID" altLang="zh-CN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0</a:t>
                      </a: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C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64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48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42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36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  <a:tab pos="457200" algn="l"/>
                          <a:tab pos="914400" algn="l"/>
                          <a:tab pos="1143000" algn="l"/>
                        </a:tabLst>
                      </a:pPr>
                      <a:r>
                        <a:rPr kumimoji="0" lang="id-ID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32</a:t>
                      </a:r>
                      <a:endParaRPr kumimoji="0" lang="id-ID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charset="-122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id-ID" altLang="zh-CN" smtClean="0">
                <a:solidFill>
                  <a:schemeClr val="hlink"/>
                </a:solidFill>
                <a:latin typeface="Gill Sans Ultra Bold Condensed" pitchFamily="34" charset="0"/>
              </a:rPr>
              <a:t>KETENTUAN PENUTUP</a:t>
            </a:r>
            <a:endParaRPr lang="en-US" smtClean="0">
              <a:solidFill>
                <a:schemeClr val="hlink"/>
              </a:solidFill>
              <a:latin typeface="Gill Sans Ultra Bold Condensed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769225" cy="4113213"/>
          </a:xfrm>
        </p:spPr>
        <p:txBody>
          <a:bodyPr/>
          <a:lstStyle/>
          <a:p>
            <a:pPr eaLnBrk="1" hangingPunct="1"/>
            <a:r>
              <a:rPr lang="id-ID" altLang="zh-CN" smtClean="0">
                <a:latin typeface="Franklin Gothic Demi" pitchFamily="34" charset="0"/>
              </a:rPr>
              <a:t>Peraturan ini mulai berlaku pada tanggal   1 September 2009.</a:t>
            </a:r>
          </a:p>
          <a:p>
            <a:pPr eaLnBrk="1" hangingPunct="1"/>
            <a:r>
              <a:rPr lang="id-ID" altLang="zh-CN" smtClean="0">
                <a:latin typeface="Franklin Gothic Demi" pitchFamily="34" charset="0"/>
              </a:rPr>
              <a:t>Agar setiap orang mengetahuinya, memerintahkan pengumuman Peraturan Menteri Pertanian ini dengan penempatannya dalam Berita Negara Republik Indonesia.</a:t>
            </a:r>
            <a:r>
              <a:rPr lang="en-US" altLang="zh-CN" smtClean="0">
                <a:latin typeface="Franklin Gothic Demi" pitchFamily="34" charset="0"/>
                <a:ea typeface="宋体" pitchFamily="2" charset="-122"/>
              </a:rPr>
              <a:t> </a:t>
            </a:r>
            <a:endParaRPr lang="en-US" smtClean="0">
              <a:latin typeface="Franklin Gothic Demi" pitchFamily="34" charset="0"/>
            </a:endParaRPr>
          </a:p>
        </p:txBody>
      </p:sp>
      <p:pic>
        <p:nvPicPr>
          <p:cNvPr id="4" name="Picture 3" descr="ag00130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5562600"/>
            <a:ext cx="10668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ag00130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5562600"/>
            <a:ext cx="10668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ag00130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5562600"/>
            <a:ext cx="10668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685800" y="0"/>
            <a:ext cx="8153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>
              <a:spcBef>
                <a:spcPct val="0"/>
              </a:spcBef>
            </a:pPr>
            <a:r>
              <a:rPr lang="en-US" altLang="zh-CN" sz="6000">
                <a:solidFill>
                  <a:srgbClr val="800000"/>
                </a:solidFill>
                <a:latin typeface="Arial Black" pitchFamily="34" charset="0"/>
                <a:ea typeface="宋体" pitchFamily="2" charset="-122"/>
              </a:rPr>
              <a:t>Beberapa Gambar Serangga </a:t>
            </a:r>
            <a:r>
              <a:rPr lang="id-ID" altLang="zh-CN" sz="6000">
                <a:solidFill>
                  <a:srgbClr val="800000"/>
                </a:solidFill>
                <a:latin typeface="Arial Black" pitchFamily="34" charset="0"/>
              </a:rPr>
              <a:t>Organisme Pengganggu Tumbuhan Karantina</a:t>
            </a:r>
            <a:r>
              <a:rPr lang="en-US" altLang="zh-CN" sz="6000">
                <a:solidFill>
                  <a:srgbClr val="800000"/>
                </a:solidFill>
                <a:latin typeface="Arial Black" pitchFamily="34" charset="0"/>
                <a:ea typeface="宋体" pitchFamily="2" charset="-122"/>
              </a:rPr>
              <a:t> (OPTK)</a:t>
            </a:r>
            <a:endParaRPr lang="en-US" sz="600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772400" cy="1295400"/>
          </a:xfrm>
        </p:spPr>
        <p:txBody>
          <a:bodyPr/>
          <a:lstStyle/>
          <a:p>
            <a:pPr algn="ctr">
              <a:tabLst>
                <a:tab pos="2336800" algn="l"/>
              </a:tabLst>
            </a:pP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r>
              <a:rPr lang="en-US" sz="2800" b="1" smtClean="0">
                <a:latin typeface="Arial Black" pitchFamily="34" charset="0"/>
              </a:rPr>
              <a:t>Family </a:t>
            </a:r>
            <a:r>
              <a:rPr lang="en-US" sz="2800" b="1" i="1" smtClean="0">
                <a:latin typeface="Arial Black" pitchFamily="34" charset="0"/>
              </a:rPr>
              <a:t>Anobiidae</a:t>
            </a:r>
            <a:r>
              <a:rPr lang="en-US" sz="2800" b="1" smtClean="0">
                <a:latin typeface="Arial Black" pitchFamily="34" charset="0"/>
              </a:rPr>
              <a:t/>
            </a:r>
            <a:br>
              <a:rPr lang="en-US" sz="2800" b="1" smtClean="0">
                <a:latin typeface="Arial Black" pitchFamily="34" charset="0"/>
              </a:rPr>
            </a:br>
            <a:r>
              <a:rPr lang="en-US" sz="2800" b="1" smtClean="0">
                <a:latin typeface="Arial Black" pitchFamily="34" charset="0"/>
              </a:rPr>
              <a:t> Death-watch and Spider Beetles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pic>
        <p:nvPicPr>
          <p:cNvPr id="24579" name="Content Placeholder 3" descr="http://upload.wikimedia.org/wikipedia/commons/thumb/1/12/Hedobia_imperialis_III.jpg/250px-Hedobia_imperialis_III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1295400"/>
            <a:ext cx="3175000" cy="3505200"/>
          </a:xfrm>
        </p:spPr>
      </p:pic>
      <p:pic>
        <p:nvPicPr>
          <p:cNvPr id="24580" name="Picture 4" descr="Go to full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1295400"/>
            <a:ext cx="4800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small, tan, tucked-head - Priobium sericeum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4724400"/>
            <a:ext cx="1190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 descr="jolly fat guy - Caenocara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10400" y="4724400"/>
            <a:ext cx="1143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Beetle - Hemicoelus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57400" y="4724400"/>
            <a:ext cx="17240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Ptinus hystrix Fall - Ptinus hystrix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733800" y="4724400"/>
            <a:ext cx="152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9" descr="Family Anobiidae. Genus Ptinus? - Ptinus fur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257800" y="4724400"/>
            <a:ext cx="17526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" descr="Xyletinus fasciatus White - Xyletinus fasciatus - male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38200" y="5667375"/>
            <a:ext cx="1181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1" descr="Ptilinus basalis LeConte, 1858 - Ptilinus basalis - male">
            <a:hlinkClick r:id="rId18"/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657600" y="5791200"/>
            <a:ext cx="1828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Content Placeholder 3" descr="http://upload.wikimedia.org/wikipedia/commons/c/c0/Starr_040606_0018_amphicerus_cornutus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33800" y="1752600"/>
            <a:ext cx="2362200" cy="3398838"/>
          </a:xfrm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676400"/>
            <a:ext cx="31242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wbp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2514600"/>
            <a:ext cx="2971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itle 6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584200"/>
          </a:xfrm>
          <a:noFill/>
        </p:spPr>
        <p:txBody>
          <a:bodyPr anchor="ctr">
            <a:spAutoFit/>
          </a:bodyPr>
          <a:lstStyle/>
          <a:p>
            <a:pPr algn="ctr"/>
            <a:r>
              <a:rPr lang="en-US" sz="3200" b="1" smtClean="0">
                <a:latin typeface="Arial Rounded MT Bold" pitchFamily="34" charset="0"/>
              </a:rPr>
              <a:t>Family  </a:t>
            </a:r>
            <a:r>
              <a:rPr lang="en-US" sz="3200" b="1" i="1" smtClean="0">
                <a:latin typeface="Arial Rounded MT Bold" pitchFamily="34" charset="0"/>
              </a:rPr>
              <a:t>Bostrichidae</a:t>
            </a:r>
            <a:endParaRPr lang="en-US" sz="3200" i="1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600200"/>
          </a:xfrm>
        </p:spPr>
        <p:txBody>
          <a:bodyPr/>
          <a:lstStyle/>
          <a:p>
            <a:pPr algn="ctr"/>
            <a:r>
              <a:rPr lang="en-US" sz="3200" b="1" smtClean="0">
                <a:latin typeface="Arial Rounded MT Bold" pitchFamily="34" charset="0"/>
              </a:rPr>
              <a:t>Family </a:t>
            </a:r>
            <a:r>
              <a:rPr lang="en-US" sz="3200" b="1" i="1" smtClean="0">
                <a:latin typeface="Arial Rounded MT Bold" pitchFamily="34" charset="0"/>
              </a:rPr>
              <a:t>Buprestidae </a:t>
            </a:r>
            <a:r>
              <a:rPr lang="en-US" sz="3200" b="1" smtClean="0">
                <a:latin typeface="Arial Rounded MT Bold" pitchFamily="34" charset="0"/>
              </a:rPr>
              <a:t/>
            </a:r>
            <a:br>
              <a:rPr lang="en-US" sz="3200" b="1" smtClean="0">
                <a:latin typeface="Arial Rounded MT Bold" pitchFamily="34" charset="0"/>
              </a:rPr>
            </a:br>
            <a:r>
              <a:rPr lang="en-US" sz="3200" b="1" smtClean="0">
                <a:latin typeface="Arial Rounded MT Bold" pitchFamily="34" charset="0"/>
              </a:rPr>
              <a:t> Metallic Wood-boring Beetles</a:t>
            </a:r>
            <a:r>
              <a:rPr lang="en-US" sz="3200" smtClean="0">
                <a:latin typeface="Arial Rounded MT Bold" pitchFamily="34" charset="0"/>
              </a:rPr>
              <a:t/>
            </a:r>
            <a:br>
              <a:rPr lang="en-US" sz="3200" smtClean="0">
                <a:latin typeface="Arial Rounded MT Bold" pitchFamily="34" charset="0"/>
              </a:rPr>
            </a:br>
            <a:endParaRPr lang="en-US" sz="3200" smtClean="0">
              <a:latin typeface="Arial Rounded MT Bold" pitchFamily="34" charset="0"/>
            </a:endParaRPr>
          </a:p>
        </p:txBody>
      </p:sp>
      <p:pic>
        <p:nvPicPr>
          <p:cNvPr id="26627" name="Content Placeholder 3" descr="http://www.nhc.ed.ac.uk/images/collections/beetles/Callopistus_castelnaudi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14400" y="1600200"/>
            <a:ext cx="3429000" cy="2362200"/>
          </a:xfrm>
        </p:spPr>
      </p:pic>
      <p:pic>
        <p:nvPicPr>
          <p:cNvPr id="26628" name="Picture 4" descr="http://www.nhc.ed.ac.uk/images/collections/beetles/Catoxantha_buquet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600200"/>
            <a:ext cx="3657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7"/>
          <p:cNvSpPr txBox="1">
            <a:spLocks noChangeArrowheads="1"/>
          </p:cNvSpPr>
          <p:nvPr/>
        </p:nvSpPr>
        <p:spPr bwMode="auto">
          <a:xfrm>
            <a:off x="4953000" y="5181600"/>
            <a:ext cx="12192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2060"/>
                </a:solidFill>
                <a:latin typeface="Arial Black" pitchFamily="34" charset="0"/>
              </a:rPr>
              <a:t>case</a:t>
            </a:r>
          </a:p>
        </p:txBody>
      </p:sp>
      <p:pic>
        <p:nvPicPr>
          <p:cNvPr id="26630" name="Picture 6" descr="http://www.nhc.ed.ac.uk/images/collections/beetles/Catoxantha_castelnaud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4267200"/>
            <a:ext cx="3505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http://www.nhc.ed.ac.uk/images/collections/beetles/Angelia_petel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2672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5334000" y="3657600"/>
            <a:ext cx="28956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002060"/>
                </a:solidFill>
                <a:latin typeface="Arial Black" pitchFamily="34" charset="0"/>
              </a:rPr>
              <a:t>Catoxantha buqueti</a:t>
            </a:r>
          </a:p>
        </p:txBody>
      </p:sp>
      <p:sp>
        <p:nvSpPr>
          <p:cNvPr id="26633" name="Text Box 7"/>
          <p:cNvSpPr txBox="1">
            <a:spLocks noChangeArrowheads="1"/>
          </p:cNvSpPr>
          <p:nvPr/>
        </p:nvSpPr>
        <p:spPr bwMode="auto">
          <a:xfrm>
            <a:off x="914400" y="3657600"/>
            <a:ext cx="33528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002060"/>
                </a:solidFill>
                <a:latin typeface="Arial Black" pitchFamily="34" charset="0"/>
              </a:rPr>
              <a:t>Callopistus castelnaudi</a:t>
            </a:r>
          </a:p>
        </p:txBody>
      </p:sp>
      <p:sp>
        <p:nvSpPr>
          <p:cNvPr id="26634" name="Text Box 7"/>
          <p:cNvSpPr txBox="1">
            <a:spLocks noChangeArrowheads="1"/>
          </p:cNvSpPr>
          <p:nvPr/>
        </p:nvSpPr>
        <p:spPr bwMode="auto">
          <a:xfrm>
            <a:off x="5486400" y="6172200"/>
            <a:ext cx="25146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002060"/>
                </a:solidFill>
                <a:latin typeface="Arial Black" pitchFamily="34" charset="0"/>
              </a:rPr>
              <a:t>Angelia peteli</a:t>
            </a:r>
          </a:p>
        </p:txBody>
      </p:sp>
      <p:sp>
        <p:nvSpPr>
          <p:cNvPr id="26635" name="Text Box 7"/>
          <p:cNvSpPr txBox="1">
            <a:spLocks noChangeArrowheads="1"/>
          </p:cNvSpPr>
          <p:nvPr/>
        </p:nvSpPr>
        <p:spPr bwMode="auto">
          <a:xfrm>
            <a:off x="914400" y="6248400"/>
            <a:ext cx="3505200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002060"/>
                </a:solidFill>
                <a:latin typeface="Arial Black" pitchFamily="34" charset="0"/>
              </a:rPr>
              <a:t>Catoxantha castelnaudi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/>
          <a:lstStyle/>
          <a:p>
            <a:pPr algn="ctr"/>
            <a:r>
              <a:rPr lang="en-US" smtClean="0"/>
              <a:t/>
            </a:r>
            <a:br>
              <a:rPr lang="en-US" smtClean="0"/>
            </a:br>
            <a:r>
              <a:rPr lang="en-US" sz="3200" b="1" smtClean="0">
                <a:latin typeface="Arial Rounded MT Bold" pitchFamily="34" charset="0"/>
              </a:rPr>
              <a:t>Family  </a:t>
            </a:r>
            <a:r>
              <a:rPr lang="en-US" sz="3200" b="1" i="1" smtClean="0">
                <a:latin typeface="Arial Rounded MT Bold" pitchFamily="34" charset="0"/>
              </a:rPr>
              <a:t>Cerambycide</a:t>
            </a:r>
            <a:r>
              <a:rPr lang="en-US" sz="3200" b="1" smtClean="0">
                <a:latin typeface="Arial Rounded MT Bold" pitchFamily="34" charset="0"/>
              </a:rPr>
              <a:t>  </a:t>
            </a:r>
            <a:br>
              <a:rPr lang="en-US" sz="3200" b="1" smtClean="0">
                <a:latin typeface="Arial Rounded MT Bold" pitchFamily="34" charset="0"/>
              </a:rPr>
            </a:br>
            <a:r>
              <a:rPr lang="en-US" sz="3200" b="1" smtClean="0">
                <a:latin typeface="Arial Rounded MT Bold" pitchFamily="34" charset="0"/>
              </a:rPr>
              <a:t> Longhorned   Beetles</a:t>
            </a:r>
          </a:p>
        </p:txBody>
      </p:sp>
      <p:pic>
        <p:nvPicPr>
          <p:cNvPr id="27651" name="Content Placeholder 3" descr="http://www.nhc.ed.ac.uk/images/collections/beetles/Xylotrechus_s_Damage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600200"/>
            <a:ext cx="4064000" cy="3048000"/>
          </a:xfrm>
        </p:spPr>
      </p:pic>
      <p:pic>
        <p:nvPicPr>
          <p:cNvPr id="27652" name="Picture 4" descr="http://www.nhc.ed.ac.uk/images/collections/beetles/Cerambyx_cerdo_larv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00200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381000" y="3429000"/>
            <a:ext cx="31242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2060"/>
                </a:solidFill>
                <a:latin typeface="Arial Black" pitchFamily="34" charset="0"/>
              </a:rPr>
              <a:t>Family Cerambycidae : Larva damage</a:t>
            </a:r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5105400" y="3581400"/>
            <a:ext cx="3657600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002060"/>
                </a:solidFill>
                <a:latin typeface="Arial Black" pitchFamily="34" charset="0"/>
              </a:rPr>
              <a:t>Cerambyx cerdo </a:t>
            </a:r>
            <a:r>
              <a:rPr lang="en-US" sz="1800">
                <a:solidFill>
                  <a:srgbClr val="002060"/>
                </a:solidFill>
                <a:latin typeface="Arial Black" pitchFamily="34" charset="0"/>
              </a:rPr>
              <a:t>Larva in Wood</a:t>
            </a:r>
          </a:p>
        </p:txBody>
      </p:sp>
      <p:pic>
        <p:nvPicPr>
          <p:cNvPr id="27655" name="Picture 9" descr="http://www.nhc.ed.ac.uk/images/collections/beetles/Cerambyx_cerd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419600"/>
            <a:ext cx="441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12"/>
          <p:cNvSpPr>
            <a:spLocks noChangeArrowheads="1"/>
          </p:cNvSpPr>
          <p:nvPr/>
        </p:nvSpPr>
        <p:spPr bwMode="auto">
          <a:xfrm>
            <a:off x="5410200" y="64770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i="1">
                <a:solidFill>
                  <a:srgbClr val="002060"/>
                </a:solidFill>
                <a:latin typeface="Arial Black" pitchFamily="34" charset="0"/>
              </a:rPr>
              <a:t>Cerambyx cerdo </a:t>
            </a:r>
            <a:endParaRPr lang="en-US" sz="1800"/>
          </a:p>
        </p:txBody>
      </p:sp>
      <p:pic>
        <p:nvPicPr>
          <p:cNvPr id="27657" name="Picture 13" descr="http://www.nhc.ed.ac.uk/images/collections/beetles/Hoplocerambyx_spinicorn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4572000"/>
            <a:ext cx="3962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8" name="Text Box 7"/>
          <p:cNvSpPr txBox="1">
            <a:spLocks noChangeArrowheads="1"/>
          </p:cNvSpPr>
          <p:nvPr/>
        </p:nvSpPr>
        <p:spPr bwMode="auto">
          <a:xfrm>
            <a:off x="838200" y="6519863"/>
            <a:ext cx="3886200" cy="3381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>
                <a:solidFill>
                  <a:srgbClr val="002060"/>
                </a:solidFill>
                <a:latin typeface="Arial Black" pitchFamily="34" charset="0"/>
              </a:rPr>
              <a:t>Hoplocerambyx spinicornis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smtClean="0">
                <a:latin typeface="Arial Rounded MT Bold" pitchFamily="34" charset="0"/>
              </a:rPr>
              <a:t>WOOD BORING AND PESTIFEROUS BEETLES Family  </a:t>
            </a:r>
            <a:r>
              <a:rPr lang="en-US" sz="2400" b="1" i="1" smtClean="0">
                <a:latin typeface="Arial Rounded MT Bold" pitchFamily="34" charset="0"/>
              </a:rPr>
              <a:t>Curculionidae </a:t>
            </a:r>
            <a:r>
              <a:rPr lang="en-US" sz="2400" b="1" smtClean="0">
                <a:latin typeface="Arial Rounded MT Bold" pitchFamily="34" charset="0"/>
              </a:rPr>
              <a:t/>
            </a:r>
            <a:br>
              <a:rPr lang="en-US" sz="2400" b="1" smtClean="0">
                <a:latin typeface="Arial Rounded MT Bold" pitchFamily="34" charset="0"/>
              </a:rPr>
            </a:br>
            <a:r>
              <a:rPr lang="en-US" sz="2400" b="1" smtClean="0">
                <a:latin typeface="Arial Rounded MT Bold" pitchFamily="34" charset="0"/>
              </a:rPr>
              <a:t>(Weevils or snout beetles) </a:t>
            </a:r>
            <a:endParaRPr lang="en-US" sz="2400" smtClean="0">
              <a:latin typeface="Arial Rounded MT Bold" pitchFamily="34" charset="0"/>
            </a:endParaRPr>
          </a:p>
        </p:txBody>
      </p:sp>
      <p:pic>
        <p:nvPicPr>
          <p:cNvPr id="28675" name="Content Placeholder 10" descr="http://www.nhc.ed.ac.uk/images/collections/beetles/Ips_sexdentatus_inwood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600200"/>
            <a:ext cx="3860800" cy="2590800"/>
          </a:xfrm>
        </p:spPr>
      </p:pic>
      <p:sp>
        <p:nvSpPr>
          <p:cNvPr id="28676" name="Text Box 7"/>
          <p:cNvSpPr txBox="1">
            <a:spLocks noChangeArrowheads="1"/>
          </p:cNvSpPr>
          <p:nvPr/>
        </p:nvSpPr>
        <p:spPr bwMode="auto">
          <a:xfrm>
            <a:off x="914400" y="3733800"/>
            <a:ext cx="35814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FFFFFF"/>
                </a:solidFill>
                <a:latin typeface="Arial Black" pitchFamily="34" charset="0"/>
              </a:rPr>
              <a:t>Sexdentatus</a:t>
            </a:r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 in wood</a:t>
            </a:r>
          </a:p>
        </p:txBody>
      </p:sp>
      <p:pic>
        <p:nvPicPr>
          <p:cNvPr id="28677" name="Picture 12" descr="http://www.nhc.ed.ac.uk/images/collections/beetles/Ips_sexdentatus_inwood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00200"/>
            <a:ext cx="4114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5410200" y="3810000"/>
            <a:ext cx="37338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FFFFFF"/>
                </a:solidFill>
                <a:latin typeface="Arial Black" pitchFamily="34" charset="0"/>
              </a:rPr>
              <a:t>Sexdentatus</a:t>
            </a:r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  in wood</a:t>
            </a:r>
          </a:p>
        </p:txBody>
      </p:sp>
      <p:pic>
        <p:nvPicPr>
          <p:cNvPr id="28679" name="Picture 15" descr="http://www.nhc.ed.ac.uk/images/collections/beetles/Ips_sexdentatus_inwood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267200"/>
            <a:ext cx="3810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6" descr="http://www.nhc.ed.ac.uk/images/collections/beetles/Ips_sexdentatu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4343400"/>
            <a:ext cx="4191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Rectangle 17"/>
          <p:cNvSpPr>
            <a:spLocks noChangeArrowheads="1"/>
          </p:cNvSpPr>
          <p:nvPr/>
        </p:nvSpPr>
        <p:spPr bwMode="auto">
          <a:xfrm>
            <a:off x="6019800" y="6400800"/>
            <a:ext cx="1820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FFFF"/>
                </a:solidFill>
                <a:latin typeface="Arial Black" pitchFamily="34" charset="0"/>
              </a:rPr>
              <a:t>Sexdentatus</a:t>
            </a:r>
            <a:r>
              <a:rPr lang="en-US">
                <a:solidFill>
                  <a:srgbClr val="FFFFFF"/>
                </a:solidFill>
                <a:latin typeface="Arial Black" pitchFamily="34" charset="0"/>
              </a:rPr>
              <a:t> </a:t>
            </a:r>
            <a:endParaRPr lang="en-US"/>
          </a:p>
        </p:txBody>
      </p:sp>
      <p:sp>
        <p:nvSpPr>
          <p:cNvPr id="28682" name="Text Box 7"/>
          <p:cNvSpPr txBox="1">
            <a:spLocks noChangeArrowheads="1"/>
          </p:cNvSpPr>
          <p:nvPr/>
        </p:nvSpPr>
        <p:spPr bwMode="auto">
          <a:xfrm>
            <a:off x="914400" y="6381750"/>
            <a:ext cx="35814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FFFFFF"/>
                </a:solidFill>
                <a:latin typeface="Arial Black" pitchFamily="34" charset="0"/>
              </a:rPr>
              <a:t>Sexdentatus</a:t>
            </a:r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 in wood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772400" cy="1524000"/>
          </a:xfrm>
        </p:spPr>
        <p:txBody>
          <a:bodyPr/>
          <a:lstStyle/>
          <a:p>
            <a:pPr algn="ctr"/>
            <a:r>
              <a:rPr lang="en-US" b="1" smtClean="0"/>
              <a:t>Family  </a:t>
            </a:r>
            <a:r>
              <a:rPr lang="en-US" b="1" i="1" smtClean="0"/>
              <a:t>Isoptera</a:t>
            </a:r>
            <a:br>
              <a:rPr lang="en-US" b="1" i="1" smtClean="0"/>
            </a:br>
            <a:endParaRPr lang="en-US" i="1" smtClean="0"/>
          </a:p>
        </p:txBody>
      </p:sp>
      <p:pic>
        <p:nvPicPr>
          <p:cNvPr id="29699" name="Content Placeholder 8" descr="http://upload.wikimedia.org/wikipedia/commons/thumb/d/d3/Coptotermes_formosanus_shiraki_USGov_k8204-7.jpg/200px-Coptotermes_formosanus_shiraki_USGov_k8204-7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1600200"/>
            <a:ext cx="3505200" cy="3581400"/>
          </a:xfrm>
        </p:spPr>
      </p:pic>
      <p:pic>
        <p:nvPicPr>
          <p:cNvPr id="29700" name="Picture 10" descr="soldier, worker, and winged adul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5181600"/>
            <a:ext cx="62293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1" descr="http://upload.wikimedia.org/wikipedia/commons/thumb/0/0c/Workertermite1.jpg/350px-Workertermite1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00200"/>
            <a:ext cx="33337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smtClean="0"/>
              <a:t/>
            </a:r>
            <a:br>
              <a:rPr lang="en-US" sz="2400" b="1" smtClean="0"/>
            </a:br>
            <a:r>
              <a:rPr lang="en-US" sz="3200" b="1" smtClean="0">
                <a:latin typeface="Arial Rounded MT Bold" pitchFamily="34" charset="0"/>
              </a:rPr>
              <a:t>Family  </a:t>
            </a:r>
            <a:r>
              <a:rPr lang="en-US" sz="3200" b="1" i="1" smtClean="0">
                <a:latin typeface="Arial Rounded MT Bold" pitchFamily="34" charset="0"/>
              </a:rPr>
              <a:t>Lyctidae</a:t>
            </a:r>
            <a:r>
              <a:rPr lang="en-US" sz="3200" b="1" smtClean="0">
                <a:latin typeface="Arial Rounded MT Bold" pitchFamily="34" charset="0"/>
              </a:rPr>
              <a:t/>
            </a:r>
            <a:br>
              <a:rPr lang="en-US" sz="3200" b="1" smtClean="0">
                <a:latin typeface="Arial Rounded MT Bold" pitchFamily="34" charset="0"/>
              </a:rPr>
            </a:br>
            <a:r>
              <a:rPr lang="en-US" sz="3200" b="1" smtClean="0">
                <a:latin typeface="Arial Rounded MT Bold" pitchFamily="34" charset="0"/>
              </a:rPr>
              <a:t>(Powder-post Beetles)</a:t>
            </a:r>
            <a:br>
              <a:rPr lang="en-US" sz="3200" b="1" smtClean="0">
                <a:latin typeface="Arial Rounded MT Bold" pitchFamily="34" charset="0"/>
              </a:rPr>
            </a:br>
            <a:endParaRPr lang="en-US" sz="3200" smtClean="0">
              <a:latin typeface="Arial Rounded MT Bold" pitchFamily="34" charset="0"/>
            </a:endParaRPr>
          </a:p>
        </p:txBody>
      </p:sp>
      <p:pic>
        <p:nvPicPr>
          <p:cNvPr id="30723" name="Content Placeholder 3" descr="http://www.doyourownpestcontrol.com/powderpost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600200"/>
            <a:ext cx="4648200" cy="2133600"/>
          </a:xfrm>
        </p:spPr>
      </p:pic>
      <p:pic>
        <p:nvPicPr>
          <p:cNvPr id="30724" name="Picture 4" descr="http://www.doyourownpestcontrol.com/pplyci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600200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Go to full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3962400"/>
            <a:ext cx="2286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Go to full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0400" y="3962400"/>
            <a:ext cx="182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Go to fullsize image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05400" y="3962400"/>
            <a:ext cx="2286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2.5 - 5.5 mm">
            <a:hlinkClick r:id="rId10" tooltip="&quot; Lyctus pubescens (2.5 - 5.5 mm)   © Christoph Benisch&quot;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29500" y="396240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772400" cy="1600200"/>
          </a:xfrm>
        </p:spPr>
        <p:txBody>
          <a:bodyPr/>
          <a:lstStyle/>
          <a:p>
            <a:pPr algn="ctr"/>
            <a:r>
              <a:rPr lang="en-US" sz="2800" b="1" smtClean="0"/>
              <a:t/>
            </a:r>
            <a:br>
              <a:rPr lang="en-US" sz="2800" b="1" smtClean="0"/>
            </a:br>
            <a:r>
              <a:rPr lang="en-US" sz="2800" b="1" smtClean="0">
                <a:latin typeface="Arial Rounded MT Bold" pitchFamily="34" charset="0"/>
              </a:rPr>
              <a:t>Family:</a:t>
            </a:r>
            <a:r>
              <a:rPr lang="en-US" sz="2800" smtClean="0">
                <a:latin typeface="Arial Rounded MT Bold" pitchFamily="34" charset="0"/>
              </a:rPr>
              <a:t>  </a:t>
            </a:r>
            <a:r>
              <a:rPr lang="en-US" sz="2800" i="1" u="sng" smtClean="0">
                <a:latin typeface="Arial Rounded MT Bold" pitchFamily="34" charset="0"/>
                <a:hlinkClick r:id="rId2"/>
              </a:rPr>
              <a:t>Oedemeridae</a:t>
            </a:r>
            <a:r>
              <a:rPr lang="en-US" sz="2800" i="1" u="sng" smtClean="0">
                <a:latin typeface="Arial Rounded MT Bold" pitchFamily="34" charset="0"/>
              </a:rPr>
              <a:t> </a:t>
            </a:r>
            <a:r>
              <a:rPr lang="en-US" sz="2800" smtClean="0">
                <a:latin typeface="Arial Rounded MT Bold" pitchFamily="34" charset="0"/>
              </a:rPr>
              <a:t> Latreille, </a:t>
            </a:r>
            <a:br>
              <a:rPr lang="en-US" sz="2800" smtClean="0">
                <a:latin typeface="Arial Rounded MT Bold" pitchFamily="34" charset="0"/>
              </a:rPr>
            </a:br>
            <a:r>
              <a:rPr lang="en-US" sz="2800" smtClean="0">
                <a:latin typeface="Arial Rounded MT Bold" pitchFamily="34" charset="0"/>
              </a:rPr>
              <a:t>  Blister Beetles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pic>
        <p:nvPicPr>
          <p:cNvPr id="31747" name="Content Placeholder 3" descr="Unidentified cantharid - Copidita quadrimaculata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62000" y="1600200"/>
            <a:ext cx="3352800" cy="2362200"/>
          </a:xfrm>
        </p:spPr>
      </p:pic>
      <p:pic>
        <p:nvPicPr>
          <p:cNvPr id="31748" name="Picture 4" descr="524905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1676400"/>
            <a:ext cx="2724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6" descr="5249049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05600" y="1676400"/>
            <a:ext cx="2438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7" descr="diseases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0" y="4038600"/>
            <a:ext cx="1828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8" descr="Asclera ruficollis? - Asclera ruficollis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90800" y="4038600"/>
            <a:ext cx="2057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7" descr="Rhinoplatia ruficollis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48200" y="4038600"/>
            <a:ext cx="16954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8" descr="Ditylus quadricollis? - Ditylus quadricollis">
            <a:hlinkClick r:id="rId15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477000" y="4038600"/>
            <a:ext cx="2057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smtClean="0">
                <a:latin typeface="Arial Rounded MT Bold" pitchFamily="34" charset="0"/>
              </a:rPr>
              <a:t>Family:</a:t>
            </a:r>
            <a:r>
              <a:rPr lang="en-US" sz="3200" smtClean="0">
                <a:latin typeface="Arial Rounded MT Bold" pitchFamily="34" charset="0"/>
              </a:rPr>
              <a:t> </a:t>
            </a:r>
            <a:r>
              <a:rPr lang="en-US" sz="3200" i="1" u="sng" smtClean="0">
                <a:latin typeface="Arial Rounded MT Bold" pitchFamily="34" charset="0"/>
                <a:hlinkClick r:id="rId2"/>
              </a:rPr>
              <a:t>Scolytidae</a:t>
            </a:r>
            <a:r>
              <a:rPr lang="en-US" sz="3200" smtClean="0">
                <a:latin typeface="Arial Rounded MT Bold" pitchFamily="34" charset="0"/>
              </a:rPr>
              <a:t> - Ambrosia Beetles, Bark Beetles</a:t>
            </a:r>
            <a:br>
              <a:rPr lang="en-US" sz="3200" smtClean="0">
                <a:latin typeface="Arial Rounded MT Bold" pitchFamily="34" charset="0"/>
              </a:rPr>
            </a:br>
            <a:endParaRPr lang="en-US" sz="3200" smtClean="0">
              <a:latin typeface="Arial Rounded MT Bold" pitchFamily="34" charset="0"/>
            </a:endParaRPr>
          </a:p>
        </p:txBody>
      </p:sp>
      <p:pic>
        <p:nvPicPr>
          <p:cNvPr id="32771" name="Content Placeholder 3" descr="http://upload.wikimedia.org/wikipedia/commons/thumb/e/e3/Dendroctonus_ponderosae.jpg/220px-Dendroctonus_ponderosae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1600200"/>
            <a:ext cx="2794000" cy="2438400"/>
          </a:xfrm>
        </p:spPr>
      </p:pic>
      <p:pic>
        <p:nvPicPr>
          <p:cNvPr id="32772" name="Picture 4" descr="Go to full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16002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Broca.png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1600200"/>
            <a:ext cx="2743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7" descr="Go to fullsize image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3810000"/>
            <a:ext cx="36099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8" descr="Go to fullsize image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29000" y="3810000"/>
            <a:ext cx="3200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9" descr="http://upload.wikimedia.org/wikipedia/commons/thumb/b/ba/Schorskevervraat_op_eik.jpg/120px-Schorskevervraat_op_eik.jpg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858000" y="3810000"/>
            <a:ext cx="16859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Arial Rounded MT Bold" pitchFamily="34" charset="0"/>
              </a:rPr>
              <a:t>Family  </a:t>
            </a:r>
            <a:r>
              <a:rPr lang="en-US" sz="3600" b="1" i="1" smtClean="0">
                <a:latin typeface="Arial Rounded MT Bold" pitchFamily="34" charset="0"/>
              </a:rPr>
              <a:t>Siricidae</a:t>
            </a:r>
            <a:r>
              <a:rPr lang="en-US" sz="3600" b="1" smtClean="0">
                <a:latin typeface="Arial Rounded MT Bold" pitchFamily="34" charset="0"/>
              </a:rPr>
              <a:t>  (Horntails</a:t>
            </a:r>
            <a:r>
              <a:rPr lang="en-US" sz="3600" smtClean="0">
                <a:latin typeface="Arial Rounded MT Bold" pitchFamily="34" charset="0"/>
              </a:rPr>
              <a:t>) </a:t>
            </a:r>
            <a:br>
              <a:rPr lang="en-US" sz="3600" smtClean="0">
                <a:latin typeface="Arial Rounded MT Bold" pitchFamily="34" charset="0"/>
              </a:rPr>
            </a:br>
            <a:endParaRPr lang="en-US" sz="3600" smtClean="0">
              <a:latin typeface="Arial Rounded MT Bold" pitchFamily="34" charset="0"/>
            </a:endParaRPr>
          </a:p>
        </p:txBody>
      </p:sp>
      <p:pic>
        <p:nvPicPr>
          <p:cNvPr id="33795" name="Content Placeholder 3" descr="http://upload.wikimedia.org/wikipedia/en/thumb/b/b4/Horntail_labrador.png/220px-Horntail_labrador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2095500" cy="2495550"/>
          </a:xfrm>
        </p:spPr>
      </p:pic>
      <p:pic>
        <p:nvPicPr>
          <p:cNvPr id="33796" name="Picture 4" descr="Wasp? No - Sawfly - Tremex columb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1600200"/>
            <a:ext cx="19621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Pigeon Horntail - Tremex columba - female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14800" y="1600200"/>
            <a:ext cx="2133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Pigeon Horntail? - Tremex columba - male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43650" y="1600200"/>
            <a:ext cx="28003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asp Bee Hornet..........What - Urocerus gigas - female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4191000"/>
            <a:ext cx="2514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Pigeon Horntail - Tremex columba - female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14600" y="4191000"/>
            <a:ext cx="24098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8" descr="waspy type insect - Tremex columba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876800" y="4191000"/>
            <a:ext cx="17907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9" descr="Horntail? - Tremex columba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781800" y="4191000"/>
            <a:ext cx="2362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i="1" smtClean="0">
                <a:latin typeface="Arial Rounded MT Bold" pitchFamily="34" charset="0"/>
              </a:rPr>
              <a:t>Bursaphelenchus xylophilus</a:t>
            </a:r>
            <a:r>
              <a:rPr lang="en-US" sz="3200" b="1" smtClean="0">
                <a:latin typeface="Arial Rounded MT Bold" pitchFamily="34" charset="0"/>
              </a:rPr>
              <a:t/>
            </a:r>
            <a:br>
              <a:rPr lang="en-US" sz="3200" b="1" smtClean="0">
                <a:latin typeface="Arial Rounded MT Bold" pitchFamily="34" charset="0"/>
              </a:rPr>
            </a:br>
            <a:r>
              <a:rPr lang="en-US" sz="3200" b="1" smtClean="0">
                <a:latin typeface="Arial Rounded MT Bold" pitchFamily="34" charset="0"/>
              </a:rPr>
              <a:t>Pine Wilt Nematode</a:t>
            </a: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34819" name="Content Placeholder 3" descr="http://nematode.unl.edu/buxy2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76400" y="1676400"/>
            <a:ext cx="2362200" cy="2057400"/>
          </a:xfrm>
        </p:spPr>
      </p:pic>
      <p:pic>
        <p:nvPicPr>
          <p:cNvPr id="34820" name="Picture 4" descr="http://www.forestpests.org/../images/192x128/4387005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1676400"/>
            <a:ext cx="2286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http://www.forestpests.org/../images/192x128/1442035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1676400"/>
            <a:ext cx="259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http://www.forestpests.org/../images/192x128/4387010.jp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00" y="37338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 descr="http://www.forestpests.org/../images/192x128/1442034.jpg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05200" y="3733800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 descr="http://www.forestpests.org/../images/192x128/1442032.jpg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15000" y="3733800"/>
            <a:ext cx="3429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 descr="http://plpnemweb.ucdavis.edu/nemaplex/images/G145S1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90600" y="0"/>
            <a:ext cx="5619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762000" y="917575"/>
            <a:ext cx="18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54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5400">
                <a:solidFill>
                  <a:srgbClr val="FFFF66"/>
                </a:solidFill>
                <a:latin typeface="Times New Roman" pitchFamily="18" charset="0"/>
              </a:rPr>
            </a:br>
            <a:r>
              <a:rPr lang="en-US" sz="4000">
                <a:solidFill>
                  <a:srgbClr val="FFFF66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rgbClr val="FFFF66"/>
                </a:solidFill>
                <a:latin typeface="Times New Roman" pitchFamily="18" charset="0"/>
              </a:rPr>
            </a:b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  <a:p>
            <a:pPr algn="l" eaLnBrk="0" hangingPunct="0">
              <a:spcBef>
                <a:spcPct val="0"/>
              </a:spcBef>
            </a:pPr>
            <a:endParaRPr lang="en-US" sz="4000">
              <a:solidFill>
                <a:srgbClr val="FFFF66"/>
              </a:solidFill>
              <a:latin typeface="Times New Roman" pitchFamily="18" charset="0"/>
            </a:endParaRPr>
          </a:p>
        </p:txBody>
      </p:sp>
      <p:pic>
        <p:nvPicPr>
          <p:cNvPr id="181252" name="Picture 4" descr="buhdist gran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828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3" name="Picture 5" descr="Port Dunnage-blu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0"/>
            <a:ext cx="26447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4" name="Picture 6" descr="spool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76400"/>
            <a:ext cx="3460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5" name="Picture 7"/>
          <p:cNvPicPr>
            <a:picLocks noChangeAspect="1" noChangeArrowheads="1"/>
          </p:cNvPicPr>
          <p:nvPr/>
        </p:nvPicPr>
        <p:blipFill>
          <a:blip r:embed="rId6">
            <a:lum bright="18000"/>
          </a:blip>
          <a:srcRect/>
          <a:stretch>
            <a:fillRect/>
          </a:stretch>
        </p:blipFill>
        <p:spPr bwMode="auto">
          <a:xfrm>
            <a:off x="5334000" y="0"/>
            <a:ext cx="3810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3124200" y="381000"/>
            <a:ext cx="16002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FFFF"/>
                </a:solidFill>
              </a:rPr>
              <a:t>Load boards</a:t>
            </a: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457200" y="3352800"/>
            <a:ext cx="11430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9900"/>
                </a:solidFill>
              </a:rPr>
              <a:t>haspel</a:t>
            </a:r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228600" y="304800"/>
            <a:ext cx="1828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FFFF"/>
                </a:solidFill>
              </a:rPr>
              <a:t>Packing  block</a:t>
            </a:r>
          </a:p>
        </p:txBody>
      </p:sp>
      <p:sp>
        <p:nvSpPr>
          <p:cNvPr id="35850" name="Text Box 11"/>
          <p:cNvSpPr txBox="1">
            <a:spLocks noChangeArrowheads="1"/>
          </p:cNvSpPr>
          <p:nvPr/>
        </p:nvSpPr>
        <p:spPr bwMode="auto">
          <a:xfrm>
            <a:off x="6096000" y="457200"/>
            <a:ext cx="15240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9900"/>
                </a:solidFill>
              </a:rPr>
              <a:t>pallet</a:t>
            </a:r>
          </a:p>
        </p:txBody>
      </p:sp>
      <p:pic>
        <p:nvPicPr>
          <p:cNvPr id="12" name="Picture 3" descr="DSCF00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886200"/>
            <a:ext cx="30876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DSCF002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1676400"/>
            <a:ext cx="26019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6" descr="PICT00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21400" y="1676400"/>
            <a:ext cx="3022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Text Box 8"/>
          <p:cNvSpPr txBox="1">
            <a:spLocks noChangeArrowheads="1"/>
          </p:cNvSpPr>
          <p:nvPr/>
        </p:nvSpPr>
        <p:spPr bwMode="auto">
          <a:xfrm>
            <a:off x="7162800" y="2819400"/>
            <a:ext cx="1143000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9900"/>
                </a:solidFill>
                <a:latin typeface="Arial Black" pitchFamily="34" charset="0"/>
              </a:rPr>
              <a:t>crate</a:t>
            </a:r>
          </a:p>
        </p:txBody>
      </p:sp>
      <p:pic>
        <p:nvPicPr>
          <p:cNvPr id="35855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38800" y="3810000"/>
            <a:ext cx="3505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6" name="Text Box 7"/>
          <p:cNvSpPr txBox="1">
            <a:spLocks noChangeArrowheads="1"/>
          </p:cNvSpPr>
          <p:nvPr/>
        </p:nvSpPr>
        <p:spPr bwMode="auto">
          <a:xfrm>
            <a:off x="6705600" y="5562600"/>
            <a:ext cx="1219200" cy="4000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2060"/>
                </a:solidFill>
                <a:latin typeface="Arial Black" pitchFamily="34" charset="0"/>
              </a:rPr>
              <a:t>case</a:t>
            </a:r>
          </a:p>
        </p:txBody>
      </p:sp>
      <p:pic>
        <p:nvPicPr>
          <p:cNvPr id="35857" name="Picture 4" descr="Stromatium-barbatum-CSIRO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00400" y="3810000"/>
            <a:ext cx="24415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Rectangle 14"/>
          <p:cNvSpPr>
            <a:spLocks noChangeArrowheads="1"/>
          </p:cNvSpPr>
          <p:nvPr/>
        </p:nvSpPr>
        <p:spPr bwMode="auto">
          <a:xfrm>
            <a:off x="1676400" y="5410200"/>
            <a:ext cx="655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fi-FI" sz="1800" b="1" dirty="0">
                <a:solidFill>
                  <a:srgbClr val="00FF00"/>
                </a:solidFill>
                <a:latin typeface="Berlin Sans FB Demi" pitchFamily="34" charset="0"/>
              </a:rPr>
              <a:t>BALAI KARANTINA PERTANIAN KELAS II TANJUNG PINANG</a:t>
            </a:r>
            <a:endParaRPr lang="fi-FI" sz="1800" dirty="0">
              <a:solidFill>
                <a:srgbClr val="00FF00"/>
              </a:solidFill>
              <a:latin typeface="Berlin Sans FB Demi" pitchFamily="34" charset="0"/>
            </a:endParaRPr>
          </a:p>
          <a:p>
            <a:pPr>
              <a:lnSpc>
                <a:spcPct val="90000"/>
              </a:lnSpc>
            </a:pPr>
            <a:r>
              <a:rPr lang="fi-FI" sz="1800" dirty="0">
                <a:solidFill>
                  <a:srgbClr val="00FF00"/>
                </a:solidFill>
              </a:rPr>
              <a:t>Jl. Rawasari No. 22 A  Telp. 0771.319737 fax, 0771 319.546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00FF00"/>
                </a:solidFill>
                <a:latin typeface="Berlin Sans FB Demi" pitchFamily="34" charset="0"/>
              </a:rPr>
              <a:t>Website : www.bkp-tanjungpinang.or.id 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00FF00"/>
                </a:solidFill>
                <a:latin typeface="Berlin Sans FB Demi" pitchFamily="34" charset="0"/>
              </a:rPr>
              <a:t>Email  </a:t>
            </a:r>
            <a:r>
              <a:rPr lang="en-US" sz="1800" dirty="0">
                <a:solidFill>
                  <a:srgbClr val="FFFF00"/>
                </a:solidFill>
                <a:latin typeface="Berlin Sans FB Demi" pitchFamily="34" charset="0"/>
              </a:rPr>
              <a:t>: </a:t>
            </a:r>
            <a:r>
              <a:rPr lang="en-US" sz="1800" dirty="0">
                <a:solidFill>
                  <a:srgbClr val="FFFF00"/>
                </a:solidFill>
                <a:latin typeface="Berlin Sans FB Demi" pitchFamily="34" charset="0"/>
                <a:hlinkClick r:id="rId12"/>
              </a:rPr>
              <a:t>info@bkp-tanjungpinang.or.id</a:t>
            </a:r>
            <a:r>
              <a:rPr lang="en-US" sz="1800" dirty="0">
                <a:solidFill>
                  <a:srgbClr val="FFFF00"/>
                </a:solidFill>
                <a:latin typeface="Berlin Sans FB Demi" pitchFamily="34" charset="0"/>
              </a:rPr>
              <a:t> </a:t>
            </a:r>
          </a:p>
        </p:txBody>
      </p:sp>
      <p:sp>
        <p:nvSpPr>
          <p:cNvPr id="35859" name="WordArt 8"/>
          <p:cNvSpPr>
            <a:spLocks noChangeArrowheads="1" noChangeShapeType="1" noTextEdit="1"/>
          </p:cNvSpPr>
          <p:nvPr/>
        </p:nvSpPr>
        <p:spPr bwMode="auto">
          <a:xfrm>
            <a:off x="914400" y="457200"/>
            <a:ext cx="7162800" cy="160020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fi-FI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 Sekian, terima kasih atas perhatian anda</a:t>
            </a:r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xpedition">
  <a:themeElements>
    <a:clrScheme name="Expedition 1">
      <a:dk1>
        <a:srgbClr val="000000"/>
      </a:dk1>
      <a:lt1>
        <a:srgbClr val="A7947B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D0C8B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anklin Gothic Dem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anklin Gothic Demi" pitchFamily="34" charset="0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2370</TotalTime>
  <Words>1124</Words>
  <Application>Microsoft PowerPoint</Application>
  <PresentationFormat>On-screen Show (4:3)</PresentationFormat>
  <Paragraphs>206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4" baseType="lpstr">
      <vt:lpstr>Franklin Gothic Demi</vt:lpstr>
      <vt:lpstr>Arial</vt:lpstr>
      <vt:lpstr>Times New Roman</vt:lpstr>
      <vt:lpstr>Wingdings</vt:lpstr>
      <vt:lpstr>Gill Sans Ultra Bold Condensed</vt:lpstr>
      <vt:lpstr>Rockwell Condensed</vt:lpstr>
      <vt:lpstr>Franklin Gothic Heavy</vt:lpstr>
      <vt:lpstr>Arial Rounded MT Bold</vt:lpstr>
      <vt:lpstr>宋体</vt:lpstr>
      <vt:lpstr>Impact</vt:lpstr>
      <vt:lpstr>Franklin Gothic Medium</vt:lpstr>
      <vt:lpstr>Berlin Sans FB Demi</vt:lpstr>
      <vt:lpstr>Franklin Gothic Demi Cond</vt:lpstr>
      <vt:lpstr>Rockwell Extra Bold</vt:lpstr>
      <vt:lpstr>Arial Black</vt:lpstr>
      <vt:lpstr>Showcard Gothic</vt:lpstr>
      <vt:lpstr>Script MT Bold</vt:lpstr>
      <vt:lpstr>Tahoma</vt:lpstr>
      <vt:lpstr>Stencil</vt:lpstr>
      <vt:lpstr>Rockwell</vt:lpstr>
      <vt:lpstr>Expedition</vt:lpstr>
      <vt:lpstr>Slide 1</vt:lpstr>
      <vt:lpstr>Slide 2</vt:lpstr>
      <vt:lpstr>(Standar Karantina Tumbuhan Untuk Kemasan Kayu Dalam Perdagangan Internasional)</vt:lpstr>
      <vt:lpstr>Slide 4</vt:lpstr>
      <vt:lpstr>Slide 5</vt:lpstr>
      <vt:lpstr>Slide 6</vt:lpstr>
      <vt:lpstr>Slide 7</vt:lpstr>
      <vt:lpstr>YANG TERGOLONG SEBAGAI  KEMASAN KAYU</vt:lpstr>
      <vt:lpstr>Slide 9</vt:lpstr>
      <vt:lpstr>Yang tergolong kemasan kayu</vt:lpstr>
      <vt:lpstr>Slide 11</vt:lpstr>
      <vt:lpstr>Persyaratan Pemasukan</vt:lpstr>
      <vt:lpstr>Pelaporan dan penyerahan </vt:lpstr>
      <vt:lpstr>MARKA</vt:lpstr>
      <vt:lpstr>TINDAKAN KARANTINA  TERHADAP PEMASUKAN KEMASAN KAYU </vt:lpstr>
      <vt:lpstr>TINDAKAN PEMERIKSAAN</vt:lpstr>
      <vt:lpstr>Setelah dilakukan PEMERIKSAAN</vt:lpstr>
      <vt:lpstr>PERLAKUAN KEMASAN KAYU</vt:lpstr>
      <vt:lpstr>PERLAKUAN FUMIGASI</vt:lpstr>
      <vt:lpstr>KETENTUAN PENUTUP</vt:lpstr>
      <vt:lpstr>Slide 21</vt:lpstr>
      <vt:lpstr>      Family Anobiidae  Death-watch and Spider Beetles </vt:lpstr>
      <vt:lpstr>Family  Bostrichidae</vt:lpstr>
      <vt:lpstr>Family Buprestidae   Metallic Wood-boring Beetles </vt:lpstr>
      <vt:lpstr> Family  Cerambycide    Longhorned   Beetles</vt:lpstr>
      <vt:lpstr>WOOD BORING AND PESTIFEROUS BEETLES Family  Curculionidae  (Weevils or snout beetles) </vt:lpstr>
      <vt:lpstr>Family  Isoptera </vt:lpstr>
      <vt:lpstr> Family  Lyctidae (Powder-post Beetles) </vt:lpstr>
      <vt:lpstr> Family:  Oedemeridae  Latreille,    Blister Beetles </vt:lpstr>
      <vt:lpstr>Family: Scolytidae - Ambrosia Beetles, Bark Beetles </vt:lpstr>
      <vt:lpstr>Family  Siricidae  (Horntails)  </vt:lpstr>
      <vt:lpstr>Bursaphelenchus xylophilus Pine Wilt Nematode 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Permentan 12/2009</dc:title>
  <dc:creator>Latifatul Ainy</dc:creator>
  <cp:lastModifiedBy>LENOVO</cp:lastModifiedBy>
  <cp:revision>147</cp:revision>
  <dcterms:created xsi:type="dcterms:W3CDTF">2003-09-08T12:59:05Z</dcterms:created>
  <dcterms:modified xsi:type="dcterms:W3CDTF">2010-11-09T06:51:56Z</dcterms:modified>
</cp:coreProperties>
</file>